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78" r:id="rId2"/>
  </p:sldMasterIdLst>
  <p:notesMasterIdLst>
    <p:notesMasterId r:id="rId23"/>
  </p:notesMasterIdLst>
  <p:sldIdLst>
    <p:sldId id="334" r:id="rId3"/>
    <p:sldId id="395" r:id="rId4"/>
    <p:sldId id="399" r:id="rId5"/>
    <p:sldId id="401" r:id="rId6"/>
    <p:sldId id="402" r:id="rId7"/>
    <p:sldId id="403" r:id="rId8"/>
    <p:sldId id="426" r:id="rId9"/>
    <p:sldId id="427" r:id="rId10"/>
    <p:sldId id="428" r:id="rId11"/>
    <p:sldId id="405" r:id="rId12"/>
    <p:sldId id="425" r:id="rId13"/>
    <p:sldId id="414" r:id="rId14"/>
    <p:sldId id="415" r:id="rId15"/>
    <p:sldId id="412" r:id="rId16"/>
    <p:sldId id="419" r:id="rId17"/>
    <p:sldId id="420" r:id="rId18"/>
    <p:sldId id="423" r:id="rId19"/>
    <p:sldId id="424" r:id="rId20"/>
    <p:sldId id="393" r:id="rId21"/>
    <p:sldId id="39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ber Israelsen" initials="AI" lastIdx="1" clrIdx="0">
    <p:extLst>
      <p:ext uri="{19B8F6BF-5375-455C-9EA6-DF929625EA0E}">
        <p15:presenceInfo xmlns:p15="http://schemas.microsoft.com/office/powerpoint/2012/main" userId="590ccaf7a7639f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00"/>
    <a:srgbClr val="4DA9FF"/>
    <a:srgbClr val="45A4FF"/>
    <a:srgbClr val="4EA8FF"/>
    <a:srgbClr val="F68D11"/>
    <a:srgbClr val="8BC53F"/>
    <a:srgbClr val="2B7CD3"/>
    <a:srgbClr val="FF2116"/>
    <a:srgbClr val="B510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4" autoAdjust="0"/>
    <p:restoredTop sz="37688" autoAdjust="0"/>
  </p:normalViewPr>
  <p:slideViewPr>
    <p:cSldViewPr snapToGrid="0" showGuides="1">
      <p:cViewPr varScale="1">
        <p:scale>
          <a:sx n="43" d="100"/>
          <a:sy n="43" d="100"/>
        </p:scale>
        <p:origin x="3390" y="42"/>
      </p:cViewPr>
      <p:guideLst>
        <p:guide orient="horz" pos="2160"/>
        <p:guide pos="3840"/>
      </p:guideLst>
    </p:cSldViewPr>
  </p:slideViewPr>
  <p:notesTextViewPr>
    <p:cViewPr>
      <p:scale>
        <a:sx n="1" d="1"/>
        <a:sy n="1" d="1"/>
      </p:scale>
      <p:origin x="0" y="-128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D9BCCA-CBA1-419B-A425-329B3B814C43}" type="datetimeFigureOut">
              <a:rPr lang="en-US" smtClean="0"/>
              <a:t>9/4/2022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52EC1-BBF4-4B78-8366-A02C4FFA1F92}" type="slidenum">
              <a:rPr lang="en-US" smtClean="0"/>
              <a:t>‹#›</a:t>
            </a:fld>
            <a:endParaRPr lang="en-US"/>
          </a:p>
        </p:txBody>
      </p:sp>
    </p:spTree>
    <p:extLst>
      <p:ext uri="{BB962C8B-B14F-4D97-AF65-F5344CB8AC3E}">
        <p14:creationId xmlns:p14="http://schemas.microsoft.com/office/powerpoint/2010/main" val="159461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m1-01 = “Why This Course?”</a:t>
            </a:r>
          </a:p>
          <a:p>
            <a:endParaRPr lang="en-US" dirty="0"/>
          </a:p>
          <a:p>
            <a:r>
              <a:rPr lang="en-US" dirty="0"/>
              <a:t>Hi friends, and welcome to this course, AWS Certified Solutions Architect, the Associate level.  I’m Amber Israelsen, and I’ll be your guide.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139898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it’s a good thing you’re here!</a:t>
            </a:r>
          </a:p>
          <a:p>
            <a:endParaRPr lang="en-US" dirty="0"/>
          </a:p>
          <a:p>
            <a:r>
              <a:rPr lang="en-US" dirty="0"/>
              <a:t>Getting an AWS certification is one of the best ways to learn AWS and prove that you’re serious about the role.  In the big picture (</a:t>
            </a:r>
            <a:r>
              <a:rPr lang="en-US" b="1" dirty="0"/>
              <a:t>click</a:t>
            </a:r>
            <a:r>
              <a:rPr lang="en-US" dirty="0"/>
              <a:t>), this is the certification we’re focused on, the Associate level, which builds on the Cloud Practitioner Foundational cert.</a:t>
            </a:r>
          </a:p>
        </p:txBody>
      </p:sp>
      <p:sp>
        <p:nvSpPr>
          <p:cNvPr id="4" name="Slide Number Placeholder 3"/>
          <p:cNvSpPr>
            <a:spLocks noGrp="1"/>
          </p:cNvSpPr>
          <p:nvPr>
            <p:ph type="sldNum" sz="quarter" idx="5"/>
          </p:nvPr>
        </p:nvSpPr>
        <p:spPr/>
        <p:txBody>
          <a:bodyPr/>
          <a:lstStyle/>
          <a:p>
            <a:fld id="{0C252EC1-BBF4-4B78-8366-A02C4FFA1F92}" type="slidenum">
              <a:rPr lang="en-US" smtClean="0"/>
              <a:t>10</a:t>
            </a:fld>
            <a:endParaRPr lang="en-US"/>
          </a:p>
        </p:txBody>
      </p:sp>
    </p:spTree>
    <p:extLst>
      <p:ext uri="{BB962C8B-B14F-4D97-AF65-F5344CB8AC3E}">
        <p14:creationId xmlns:p14="http://schemas.microsoft.com/office/powerpoint/2010/main" val="882969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go, we’ll talk more about what this certificate entails and how it differs from Cloud Practitioner, but I’ll just say up front that it’s a great way to open doors and validate that you have what it takes.</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11</a:t>
            </a:fld>
            <a:endParaRPr lang="en-US"/>
          </a:p>
        </p:txBody>
      </p:sp>
    </p:spTree>
    <p:extLst>
      <p:ext uri="{BB962C8B-B14F-4D97-AF65-F5344CB8AC3E}">
        <p14:creationId xmlns:p14="http://schemas.microsoft.com/office/powerpoint/2010/main" val="1057814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m1-02 = “Where This Fits into the AWS Certification Path”</a:t>
            </a:r>
          </a:p>
          <a:p>
            <a:r>
              <a:rPr lang="en-US" dirty="0"/>
              <a:t>AWS offers a lot of different certifications, so let’s spend just a minute here talking about the certification path and where this one fits in.</a:t>
            </a:r>
          </a:p>
          <a:p>
            <a:endParaRPr lang="en-US" dirty="0"/>
          </a:p>
          <a:p>
            <a:r>
              <a:rPr lang="en-US" dirty="0"/>
              <a:t>For foundational skills, you’ll want to have the Cloud Practitioner certification, or at least that knowledge or experience, under your belt already.  While this isn’t enforced by the certification system when you go to take the Architect exam, it’s highly recommended.</a:t>
            </a:r>
          </a:p>
          <a:p>
            <a:endParaRPr lang="en-US" dirty="0"/>
          </a:p>
          <a:p>
            <a:r>
              <a:rPr lang="en-US" dirty="0"/>
              <a:t>And then there are different levels of certification—associate, professional and specialty.  And within those, there are certifications aimed at different roles.  We’re focused on the Solutions Architect one in this course.</a:t>
            </a:r>
          </a:p>
          <a:p>
            <a:endParaRPr lang="en-US" dirty="0"/>
          </a:p>
          <a:p>
            <a:r>
              <a:rPr lang="en-US" dirty="0"/>
              <a:t>And if you go to the official Exam Guide for this certification (</a:t>
            </a:r>
            <a:r>
              <a:rPr lang="en-US" b="1" dirty="0"/>
              <a:t>open</a:t>
            </a:r>
            <a:r>
              <a:rPr lang="en-US" dirty="0"/>
              <a:t>)</a:t>
            </a:r>
          </a:p>
          <a:p>
            <a:r>
              <a:rPr lang="en-US" dirty="0"/>
              <a:t>https://d1.awsstatic.com/training-and-certification/docs-sa-assoc/AWS-Certified-Solutions-Architect-Associate_Exam-Guide.pdf</a:t>
            </a:r>
          </a:p>
          <a:p>
            <a:r>
              <a:rPr lang="en-US" dirty="0"/>
              <a:t>…you’ll see what to expect.  Namely, the three bullets on the top here.</a:t>
            </a:r>
          </a:p>
          <a:p>
            <a:endParaRPr lang="en-US" dirty="0"/>
          </a:p>
          <a:p>
            <a:r>
              <a:rPr lang="en-US" dirty="0"/>
              <a:t>Again, talking about what you should know already, it’s recommended that you have 1 year of hands-on AWS experience designing clout solutions in AWS.  This 1 year is not a hard requirement either, but it’s a good guideline so you have some frame of reference for how everything fits together, which is a big part of a solution architect’s job.</a:t>
            </a:r>
          </a:p>
          <a:p>
            <a:endParaRPr lang="en-US" dirty="0"/>
          </a:p>
          <a:p>
            <a:r>
              <a:rPr lang="en-US" dirty="0"/>
              <a:t>If we scroll down to the exam Domains, you’ll see there are four of them, and it shows the percentage of the exam for each.  And under that, lots of bullets with more details.  And then what I find really helpful is actually the Appendix, which lists the different tools and technologies that might appear on the exam, and we’ll be covering all of these in this course.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4023785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if you HAVE taken the Cloud Practitioner certification exam, you might notice that a lot of the technologies listed here were also covered there.  So how is this different?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see a quick analogy for city planning…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514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cloud practitioner, you’re learning about the different parts and pieces that make up the world of AWS.  So you know the basics of S3 and EC2 instances, you can set up a virtual private cloud or </a:t>
            </a:r>
            <a:r>
              <a:rPr lang="en-US" dirty="0" err="1"/>
              <a:t>VPC</a:t>
            </a:r>
            <a:r>
              <a:rPr lang="en-US" dirty="0"/>
              <a:t>, and maybe a database like DynamoDB.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architecture certification, the focus is more about how these things work together in a way that’s resilient, high-performing and secure—and while optimizing for costs.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14</a:t>
            </a:fld>
            <a:endParaRPr lang="en-US"/>
          </a:p>
        </p:txBody>
      </p:sp>
    </p:spTree>
    <p:extLst>
      <p:ext uri="{BB962C8B-B14F-4D97-AF65-F5344CB8AC3E}">
        <p14:creationId xmlns:p14="http://schemas.microsoft.com/office/powerpoint/2010/main" val="2531824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going with our city analogy, it’s figuring out where (</a:t>
            </a:r>
            <a:r>
              <a:rPr lang="en-US" b="1" dirty="0"/>
              <a:t>click</a:t>
            </a:r>
            <a:r>
              <a:rPr lang="en-US" dirty="0"/>
              <a:t>) your security boundaries are—maybe this river around the city.  Or saying this whole section of town is just for industrial uses—or in AWS land, maybe this means you’re choosing different regions or availability zones for failover and disaster recovery.  Maybe that river floods and a data center goes down.</a:t>
            </a:r>
          </a:p>
          <a:p>
            <a:endParaRPr lang="en-US" dirty="0"/>
          </a:p>
          <a:p>
            <a:r>
              <a:rPr lang="en-US" dirty="0"/>
              <a:t>How are you going to connect your EC2 instances and an S3 bucket (</a:t>
            </a:r>
            <a:r>
              <a:rPr lang="en-US" b="1" dirty="0"/>
              <a:t>click</a:t>
            </a:r>
            <a:r>
              <a:rPr lang="en-US" dirty="0"/>
              <a:t>)?  What street or road is that?  How (</a:t>
            </a:r>
            <a:r>
              <a:rPr lang="en-US" b="1" dirty="0"/>
              <a:t>click</a:t>
            </a:r>
            <a:r>
              <a:rPr lang="en-US" dirty="0"/>
              <a:t>) about to the database?  Which (</a:t>
            </a:r>
            <a:r>
              <a:rPr lang="en-US" b="1" dirty="0"/>
              <a:t>click</a:t>
            </a:r>
            <a:r>
              <a:rPr lang="en-US" dirty="0"/>
              <a:t>) resources go in which </a:t>
            </a:r>
            <a:r>
              <a:rPr lang="en-US" dirty="0" err="1"/>
              <a:t>VPC</a:t>
            </a:r>
            <a:r>
              <a:rPr lang="en-US" dirty="0"/>
              <a:t>, and should they be in public or private subnets?  How do you connect an on-premises data center to AWS in a secure way?</a:t>
            </a:r>
          </a:p>
          <a:p>
            <a:endParaRPr lang="en-US" dirty="0"/>
          </a:p>
          <a:p>
            <a:r>
              <a:rPr lang="en-US" dirty="0"/>
              <a:t>And so on.  Hopefully that analogy makes sense.  So even though we’ll be covering a lot of the same technologies that were in Cloud Practitioner, this course and exam are really about putting the pieces together and implementing best practices from the Well-Architected Framework, which we’ll talk about later in the course as well.</a:t>
            </a:r>
          </a:p>
        </p:txBody>
      </p:sp>
      <p:sp>
        <p:nvSpPr>
          <p:cNvPr id="4" name="Slide Number Placeholder 3"/>
          <p:cNvSpPr>
            <a:spLocks noGrp="1"/>
          </p:cNvSpPr>
          <p:nvPr>
            <p:ph type="sldNum" sz="quarter" idx="5"/>
          </p:nvPr>
        </p:nvSpPr>
        <p:spPr/>
        <p:txBody>
          <a:bodyPr/>
          <a:lstStyle/>
          <a:p>
            <a:fld id="{0C252EC1-BBF4-4B78-8366-A02C4FFA1F92}" type="slidenum">
              <a:rPr lang="en-US" smtClean="0"/>
              <a:t>15</a:t>
            </a:fld>
            <a:endParaRPr lang="en-US"/>
          </a:p>
        </p:txBody>
      </p:sp>
    </p:spTree>
    <p:extLst>
      <p:ext uri="{BB962C8B-B14F-4D97-AF65-F5344CB8AC3E}">
        <p14:creationId xmlns:p14="http://schemas.microsoft.com/office/powerpoint/2010/main" val="2950752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to go back to the story of my nephew, it’s taking the building blocks and putting them together.</a:t>
            </a:r>
          </a:p>
        </p:txBody>
      </p:sp>
      <p:sp>
        <p:nvSpPr>
          <p:cNvPr id="4" name="Slide Number Placeholder 3"/>
          <p:cNvSpPr>
            <a:spLocks noGrp="1"/>
          </p:cNvSpPr>
          <p:nvPr>
            <p:ph type="sldNum" sz="quarter" idx="5"/>
          </p:nvPr>
        </p:nvSpPr>
        <p:spPr/>
        <p:txBody>
          <a:bodyPr/>
          <a:lstStyle/>
          <a:p>
            <a:fld id="{0C252EC1-BBF4-4B78-8366-A02C4FFA1F92}" type="slidenum">
              <a:rPr lang="en-US" smtClean="0"/>
              <a:t>16</a:t>
            </a:fld>
            <a:endParaRPr lang="en-US"/>
          </a:p>
        </p:txBody>
      </p:sp>
    </p:spTree>
    <p:extLst>
      <p:ext uri="{BB962C8B-B14F-4D97-AF65-F5344CB8AC3E}">
        <p14:creationId xmlns:p14="http://schemas.microsoft.com/office/powerpoint/2010/main" val="1414520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m1-03 = “Course Outline”</a:t>
            </a:r>
          </a:p>
          <a:p>
            <a:endParaRPr lang="en-US" b="1" dirty="0"/>
          </a:p>
          <a:p>
            <a:r>
              <a:rPr lang="en-US" dirty="0"/>
              <a:t>Now let’s go through a brief outline of the course and what you can expect to learn.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course is organized into chapters or modules, and you’ll see the first roughly half here (more on the next slide).  We’re starting with the first module, Course Introduction.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we’ll spend just a few minutes doing a refresher of from Cloud Practitioner.  If you’re feeling pretty comfortable with all of those concepts, feel free to skip that module, but for anybody who’s feeling a little rusty, I wanted to just do a quick baseline to make sure we’re all starting from the same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we’ll get into authentication and authorization—with Identity and Access Managment (or IAM) being the main focus there.</a:t>
            </a:r>
          </a:p>
          <a:p>
            <a:endParaRPr lang="en-US" dirty="0"/>
          </a:p>
          <a:p>
            <a:r>
              <a:rPr lang="en-US" dirty="0"/>
              <a:t>The Compute module will cover things like EC2, Lambda, Elastic Beanstalk and containers.</a:t>
            </a:r>
          </a:p>
          <a:p>
            <a:endParaRPr lang="en-US" dirty="0"/>
          </a:p>
          <a:p>
            <a:r>
              <a:rPr lang="en-US" dirty="0"/>
              <a:t>Then we’ll get into elastic load balancing and auto scaling, to help with high availability and scaling.</a:t>
            </a:r>
          </a:p>
          <a:p>
            <a:endParaRPr lang="en-US" dirty="0"/>
          </a:p>
          <a:p>
            <a:r>
              <a:rPr lang="en-US" dirty="0"/>
              <a:t>The Networking module will be pretty extensive, covering things like how IP addressing works in AWS, subnets, internet gateways, route tables, security groups, </a:t>
            </a:r>
            <a:r>
              <a:rPr lang="en-US" dirty="0" err="1"/>
              <a:t>NACLs</a:t>
            </a:r>
            <a:r>
              <a:rPr lang="en-US" dirty="0"/>
              <a:t>, NAT gateways, </a:t>
            </a:r>
            <a:r>
              <a:rPr lang="en-US" dirty="0" err="1"/>
              <a:t>VPC</a:t>
            </a:r>
            <a:r>
              <a:rPr lang="en-US" dirty="0"/>
              <a:t> peering and a whole lot more.</a:t>
            </a:r>
          </a:p>
          <a:p>
            <a:endParaRPr lang="en-US" dirty="0"/>
          </a:p>
          <a:p>
            <a:r>
              <a:rPr lang="en-US" dirty="0"/>
              <a:t>For Storage, we’ll spend a fair amount of time on S3, including things like encryption, logging and lifecycle management.  We’ll also talk about the Elastic Block Store or EBS, Elastic Filesystem, or </a:t>
            </a:r>
            <a:r>
              <a:rPr lang="en-US" dirty="0" err="1"/>
              <a:t>EFS</a:t>
            </a:r>
            <a:r>
              <a:rPr lang="en-US" dirty="0"/>
              <a:t>, Storage Gateway and the Snow family of products.</a:t>
            </a:r>
          </a:p>
          <a:p>
            <a:endParaRPr lang="en-US" dirty="0"/>
          </a:p>
          <a:p>
            <a:r>
              <a:rPr lang="en-US" dirty="0"/>
              <a:t>For Databases, we’ll cover the Relational Database Service, </a:t>
            </a:r>
            <a:r>
              <a:rPr lang="en-US" dirty="0" err="1"/>
              <a:t>RDS</a:t>
            </a:r>
            <a:r>
              <a:rPr lang="en-US" dirty="0"/>
              <a:t>, Redshift, DynamoDB, Aurora, </a:t>
            </a:r>
            <a:r>
              <a:rPr lang="en-US" dirty="0" err="1"/>
              <a:t>Elasticache</a:t>
            </a:r>
            <a:r>
              <a:rPr lang="en-US" dirty="0"/>
              <a:t> and Glue.</a:t>
            </a:r>
          </a:p>
          <a:p>
            <a:endParaRPr lang="en-US" dirty="0"/>
          </a:p>
          <a:p>
            <a:r>
              <a:rPr lang="en-US" dirty="0"/>
              <a:t>And then in the following module, we’ll talk about how to get your data migrated or transferred, and the various services available to help there.</a:t>
            </a:r>
          </a:p>
          <a:p>
            <a:endParaRPr lang="en-US" dirty="0"/>
          </a:p>
          <a:p>
            <a:r>
              <a:rPr lang="en-US" dirty="0"/>
              <a:t>We’ve got a module dedicated to Analytics—so things like Athena, Kinesis, </a:t>
            </a:r>
            <a:r>
              <a:rPr lang="en-US" dirty="0" err="1"/>
              <a:t>QuickSight</a:t>
            </a:r>
            <a:r>
              <a:rPr lang="en-US" dirty="0"/>
              <a:t> and Elastic Map Reduce or </a:t>
            </a:r>
            <a:r>
              <a:rPr lang="en-US" dirty="0" err="1"/>
              <a:t>EMR</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251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wait, there’s more!</a:t>
            </a:r>
          </a:p>
          <a:p>
            <a:endParaRPr lang="en-US" dirty="0"/>
          </a:p>
          <a:p>
            <a:r>
              <a:rPr lang="en-US" dirty="0"/>
              <a:t>We have a whole module about monitoring, so deep-diving on services like CloudWatch and CloudTrail.</a:t>
            </a:r>
          </a:p>
          <a:p>
            <a:endParaRPr lang="en-US" dirty="0"/>
          </a:p>
          <a:p>
            <a:r>
              <a:rPr lang="en-US" dirty="0"/>
              <a:t>Then we move on to cover security and compliance.  We’ll revisit the Shared Responsibility Model, and touch on services like AWS Shield, Web Application Firewall, Key Management System, or KMS, and Secrets Manager, just to name a few.</a:t>
            </a:r>
          </a:p>
          <a:p>
            <a:endParaRPr lang="en-US" dirty="0"/>
          </a:p>
          <a:p>
            <a:r>
              <a:rPr lang="en-US" dirty="0"/>
              <a:t>Automation and governance will cover things like CloudFormation, Service Catalog, Systems Manager and AWS Config.</a:t>
            </a:r>
          </a:p>
          <a:p>
            <a:endParaRPr lang="en-US" dirty="0"/>
          </a:p>
          <a:p>
            <a:r>
              <a:rPr lang="en-US" dirty="0"/>
              <a:t>Then we have a module dedicated to DNS and Network Routing.  We’ll get into details of the domain name system, then move to Route 53 and CloudFront.</a:t>
            </a:r>
          </a:p>
          <a:p>
            <a:endParaRPr lang="en-US" dirty="0"/>
          </a:p>
          <a:p>
            <a:r>
              <a:rPr lang="en-US" dirty="0"/>
              <a:t>Application integration will cover API Gateway, the Simple Queue Service (</a:t>
            </a:r>
            <a:r>
              <a:rPr lang="en-US" dirty="0" err="1"/>
              <a:t>SQS</a:t>
            </a:r>
            <a:r>
              <a:rPr lang="en-US" dirty="0"/>
              <a:t>) and Simple Notification Service (</a:t>
            </a:r>
            <a:r>
              <a:rPr lang="en-US" dirty="0" err="1"/>
              <a:t>SNS</a:t>
            </a:r>
            <a:r>
              <a:rPr lang="en-US" dirty="0"/>
              <a:t>), along with some others.</a:t>
            </a:r>
          </a:p>
          <a:p>
            <a:endParaRPr lang="en-US" dirty="0"/>
          </a:p>
          <a:p>
            <a:r>
              <a:rPr lang="en-US" dirty="0"/>
              <a:t>Machine learning is a whole huge topic itself.  For the Architect certification, you aren’t going to need to know the details, but you will need to know at a high level what some of the services do—services like </a:t>
            </a:r>
            <a:r>
              <a:rPr lang="en-US" dirty="0" err="1"/>
              <a:t>Rekognition</a:t>
            </a:r>
            <a:r>
              <a:rPr lang="en-US" dirty="0"/>
              <a:t>, Comprehend and </a:t>
            </a:r>
            <a:r>
              <a:rPr lang="en-US" dirty="0" err="1"/>
              <a:t>Texttract</a:t>
            </a:r>
            <a:r>
              <a:rPr lang="en-US" dirty="0"/>
              <a:t>, for example.</a:t>
            </a:r>
          </a:p>
          <a:p>
            <a:endParaRPr lang="en-US" dirty="0"/>
          </a:p>
          <a:p>
            <a:r>
              <a:rPr lang="en-US" dirty="0"/>
              <a:t>Backup and recovery will touch on the AWS Backup service, but also focuses on concepts and strategies for disaster recovery.</a:t>
            </a:r>
          </a:p>
          <a:p>
            <a:endParaRPr lang="en-US" dirty="0"/>
          </a:p>
          <a:p>
            <a:r>
              <a:rPr lang="en-US" dirty="0"/>
              <a:t>Billing and pricing—here, we’ll touch on different pricing models for EC2, networking and storage.  And we’ll also work with organizations, accounts and Control Tower, as well as Cost Explorer.</a:t>
            </a:r>
          </a:p>
          <a:p>
            <a:endParaRPr lang="en-US" dirty="0"/>
          </a:p>
          <a:p>
            <a:r>
              <a:rPr lang="en-US" dirty="0"/>
              <a:t>And then we have a module about the Well-Architected Framework that should hopefully tie things together.  And there, we’ll cover its six core pillars.</a:t>
            </a:r>
          </a:p>
          <a:p>
            <a:endParaRPr lang="en-US" dirty="0"/>
          </a:p>
          <a:p>
            <a:r>
              <a:rPr lang="en-US" dirty="0"/>
              <a:t>And at the end of the course, I’ve included a module about preparing to actually take the exam.  This includes things like study strategies and tips, how to actually register for the exam, what to expect day-of and so on.  So let’s get started.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252EC1-BBF4-4B78-8366-A02C4FFA1F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313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m1-04 = “DEMO: Creating an AWS Account for Labs”</a:t>
            </a:r>
          </a:p>
          <a:p>
            <a:endParaRPr lang="en-US" dirty="0"/>
          </a:p>
          <a:p>
            <a:r>
              <a:rPr lang="en-US" dirty="0"/>
              <a:t>Now, one of the VERY best ways to learn AWS—or anything else for that matter—is to just dig in and get some hands-on experience.  And you can do that by following along with the plethora of demos I’ll be doing throughout the course.  For that, you’re going to need an AWS account.  It’s free and easy to set up.  Let me show you how…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Switch to the console aws.amazon.com/free</a:t>
            </a:r>
          </a:p>
          <a:p>
            <a:endParaRPr lang="en-US" dirty="0"/>
          </a:p>
          <a:p>
            <a:r>
              <a:rPr lang="en-US" dirty="0"/>
              <a:t>Now, I mentioned a second ago that it’s free to create an account, but you WILL need a valid credit card for identity verification, and you also need a phone that you can receive texts or calls on.</a:t>
            </a:r>
          </a:p>
          <a:p>
            <a:endParaRPr lang="en-US" dirty="0"/>
          </a:p>
          <a:p>
            <a:r>
              <a:rPr lang="en-US" dirty="0"/>
              <a:t>In Incognito window: </a:t>
            </a:r>
            <a:r>
              <a:rPr lang="en-US" b="1" dirty="0"/>
              <a:t>https://aws.amazon.com/</a:t>
            </a:r>
          </a:p>
          <a:p>
            <a:r>
              <a:rPr lang="en-US" b="1" i="0" dirty="0">
                <a:solidFill>
                  <a:srgbClr val="16191F"/>
                </a:solidFill>
                <a:effectLst/>
                <a:latin typeface="Amazon Ember"/>
              </a:rPr>
              <a:t>Show Free Tier: aws.amazon.com/free</a:t>
            </a:r>
            <a:endParaRPr lang="en-US" b="1" dirty="0"/>
          </a:p>
          <a:p>
            <a:endParaRPr lang="en-US" dirty="0"/>
          </a:p>
          <a:p>
            <a:r>
              <a:rPr lang="en-US" dirty="0"/>
              <a:t>Before you enter your CC info, you’ll receive an email letting you know the account has been created.  However, you can’t actually use the account until you verify your identity and enter your credit card information here.  Note that you WILL be charged $1 (check this on the screen) so Amazon can ensure that it’s a valid card.  This will likely show as a pending charge on your credit card for a few days, and then it’ll be removed.  Amazon also uses this card for any charges you incur that go beyond the Free Tier.</a:t>
            </a:r>
          </a:p>
          <a:p>
            <a:endParaRPr lang="en-US" dirty="0"/>
          </a:p>
          <a:p>
            <a:r>
              <a:rPr lang="en-US" dirty="0"/>
              <a:t>There are three different support plans available—and you’ll see the basic differences called out here, primarily around pricing and the level of support you get.  I’m going to choose the Basic Plan, which is free, and I’ll assume that most of you watching also want that.</a:t>
            </a:r>
          </a:p>
          <a:p>
            <a:endParaRPr lang="en-US" dirty="0"/>
          </a:p>
          <a:p>
            <a:r>
              <a:rPr lang="en-US" dirty="0"/>
              <a:t>After you select that, it’ll activate your account.  This usually only takes a few minutes, but can sometimes take up to 24 hours.  You’ll receive an email once that’s complete.  You CAN sign in to the AWS Console during this period that you’re waiting for the account to be activated, but you might continue to receive a message prompting you to activate your account.  So it’s usually best to just wait until you get that email letting you know your account is active.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646518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months ago, I was visiting family, and was watching my little nephew playing with his building blocks.  He seemed very thoughtful and precise in his skills, like his whole little world depended on doing it right.</a:t>
            </a:r>
          </a:p>
        </p:txBody>
      </p:sp>
      <p:sp>
        <p:nvSpPr>
          <p:cNvPr id="4" name="Slide Number Placeholder 3"/>
          <p:cNvSpPr>
            <a:spLocks noGrp="1"/>
          </p:cNvSpPr>
          <p:nvPr>
            <p:ph type="sldNum" sz="quarter" idx="5"/>
          </p:nvPr>
        </p:nvSpPr>
        <p:spPr/>
        <p:txBody>
          <a:bodyPr/>
          <a:lstStyle/>
          <a:p>
            <a:fld id="{0C252EC1-BBF4-4B78-8366-A02C4FFA1F92}" type="slidenum">
              <a:rPr lang="en-US" smtClean="0"/>
              <a:t>2</a:t>
            </a:fld>
            <a:endParaRPr lang="en-US"/>
          </a:p>
        </p:txBody>
      </p:sp>
    </p:spTree>
    <p:extLst>
      <p:ext uri="{BB962C8B-B14F-4D97-AF65-F5344CB8AC3E}">
        <p14:creationId xmlns:p14="http://schemas.microsoft.com/office/powerpoint/2010/main" val="2347040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m1-05 = “DEMO: Creating an AWS Budget for Labs”</a:t>
            </a:r>
          </a:p>
          <a:p>
            <a:endParaRPr lang="en-US" dirty="0"/>
          </a:p>
          <a:p>
            <a:r>
              <a:rPr lang="en-US" b="1" dirty="0"/>
              <a:t>Setup: LOG IN AS ROOT USER</a:t>
            </a:r>
          </a:p>
          <a:p>
            <a:endParaRPr lang="en-US" dirty="0"/>
          </a:p>
          <a:p>
            <a:r>
              <a:rPr lang="en-US" dirty="0"/>
              <a:t>Now that you have your account set up, let’s take just a few minutes to set up an AWS Budget, which will alert you if your spend goes over a certain amount.  For the most part, we’ll be using the Free Tier in this course, and I’ll call out where there are costs associated.  But it never hurts to have a Budget, just in case you forget to turn something off or delete it.  It’s saved my life—and bank account--more than a few times!</a:t>
            </a:r>
          </a:p>
          <a:p>
            <a:endParaRPr lang="en-US" dirty="0"/>
          </a:p>
          <a:p>
            <a:r>
              <a:rPr lang="en-US" dirty="0"/>
              <a:t>You can get here from the </a:t>
            </a:r>
            <a:r>
              <a:rPr lang="en-US" b="1" dirty="0"/>
              <a:t>Billing Dashboard </a:t>
            </a:r>
            <a:r>
              <a:rPr lang="en-US" dirty="0"/>
              <a:t>or you can just </a:t>
            </a:r>
            <a:r>
              <a:rPr lang="en-US" b="1" dirty="0"/>
              <a:t>type in Budgets (you DO need to be logged in as the root user to do this)</a:t>
            </a:r>
            <a:r>
              <a:rPr lang="en-US" dirty="0"/>
              <a:t>. </a:t>
            </a:r>
          </a:p>
          <a:p>
            <a:endParaRPr lang="en-US" dirty="0"/>
          </a:p>
          <a:p>
            <a:r>
              <a:rPr lang="en-US" dirty="0"/>
              <a:t>Let’s get started by </a:t>
            </a:r>
            <a:r>
              <a:rPr lang="en-US" b="1" dirty="0"/>
              <a:t>Creating a budget</a:t>
            </a:r>
            <a:r>
              <a:rPr lang="en-US" dirty="0"/>
              <a:t>.</a:t>
            </a:r>
          </a:p>
          <a:p>
            <a:endParaRPr lang="en-US" dirty="0"/>
          </a:p>
          <a:p>
            <a:r>
              <a:rPr lang="en-US" dirty="0"/>
              <a:t>You can create budgets for more than just cost—you can also do budgets around usage, savings plans or reservations.  But most common is probably </a:t>
            </a:r>
            <a:r>
              <a:rPr lang="en-US" b="1" dirty="0"/>
              <a:t>cost</a:t>
            </a:r>
            <a:r>
              <a:rPr lang="en-US" dirty="0"/>
              <a:t>, and that’s what we’re going to </a:t>
            </a:r>
            <a:r>
              <a:rPr lang="en-US" b="1" dirty="0"/>
              <a:t>choose</a:t>
            </a:r>
            <a:r>
              <a:rPr lang="en-US" dirty="0"/>
              <a:t>.</a:t>
            </a:r>
          </a:p>
          <a:p>
            <a:endParaRPr lang="en-US" dirty="0"/>
          </a:p>
          <a:p>
            <a:r>
              <a:rPr lang="en-US" b="1" dirty="0"/>
              <a:t>Name</a:t>
            </a:r>
            <a:r>
              <a:rPr lang="en-US" dirty="0"/>
              <a:t>: </a:t>
            </a:r>
            <a:r>
              <a:rPr lang="en-US" dirty="0">
                <a:sym typeface="Wingdings" panose="05000000000000000000" pitchFamily="2" charset="2"/>
              </a:rPr>
              <a:t>Training Account $20 Per Month</a:t>
            </a:r>
            <a:endParaRPr lang="en-US" dirty="0"/>
          </a:p>
          <a:p>
            <a:r>
              <a:rPr lang="en-US" b="1" dirty="0"/>
              <a:t>Monthly</a:t>
            </a:r>
          </a:p>
          <a:p>
            <a:r>
              <a:rPr lang="en-US" b="1" dirty="0"/>
              <a:t>Recurring</a:t>
            </a:r>
          </a:p>
          <a:p>
            <a:r>
              <a:rPr lang="en-US" b="1" dirty="0"/>
              <a:t>Fixed</a:t>
            </a:r>
          </a:p>
          <a:p>
            <a:r>
              <a:rPr lang="en-US" b="1" dirty="0"/>
              <a:t>$20</a:t>
            </a:r>
          </a:p>
          <a:p>
            <a:endParaRPr lang="en-US" dirty="0"/>
          </a:p>
          <a:p>
            <a:r>
              <a:rPr lang="en-US" dirty="0"/>
              <a:t>And then if you want, you can filter by specific services.  </a:t>
            </a:r>
            <a:r>
              <a:rPr lang="en-US" b="1" dirty="0"/>
              <a:t>Add </a:t>
            </a:r>
            <a:r>
              <a:rPr lang="en-US" b="1" dirty="0" err="1"/>
              <a:t>filter</a:t>
            </a:r>
            <a:r>
              <a:rPr lang="en-US" b="1" dirty="0" err="1">
                <a:sym typeface="Wingdings" panose="05000000000000000000" pitchFamily="2" charset="2"/>
              </a:rPr>
              <a:t>serviceElastic</a:t>
            </a:r>
            <a:r>
              <a:rPr lang="en-US" b="1" dirty="0">
                <a:sym typeface="Wingdings" panose="05000000000000000000" pitchFamily="2" charset="2"/>
              </a:rPr>
              <a:t> Cloud </a:t>
            </a:r>
            <a:r>
              <a:rPr lang="en-US" b="1" dirty="0" err="1">
                <a:sym typeface="Wingdings" panose="05000000000000000000" pitchFamily="2" charset="2"/>
              </a:rPr>
              <a:t>Computeapply</a:t>
            </a:r>
            <a:r>
              <a:rPr lang="en-US" dirty="0">
                <a:sym typeface="Wingdings" panose="05000000000000000000" pitchFamily="2" charset="2"/>
              </a:rPr>
              <a:t>.  Go back to </a:t>
            </a:r>
            <a:r>
              <a:rPr lang="en-US" b="1" dirty="0">
                <a:sym typeface="Wingdings" panose="05000000000000000000" pitchFamily="2" charset="2"/>
              </a:rPr>
              <a:t>Add new filter</a:t>
            </a:r>
            <a:r>
              <a:rPr lang="en-US" dirty="0">
                <a:sym typeface="Wingdings" panose="05000000000000000000" pitchFamily="2" charset="2"/>
              </a:rPr>
              <a:t>.  You can also filters for region, usage type, availability zones and a lot more.</a:t>
            </a:r>
          </a:p>
          <a:p>
            <a:endParaRPr lang="en-US" dirty="0">
              <a:sym typeface="Wingdings" panose="05000000000000000000" pitchFamily="2" charset="2"/>
            </a:endParaRPr>
          </a:p>
          <a:p>
            <a:r>
              <a:rPr lang="en-US" dirty="0">
                <a:sym typeface="Wingdings" panose="05000000000000000000" pitchFamily="2" charset="2"/>
              </a:rPr>
              <a:t>But for my little account here, I’m actually just going to include everything so I’ll </a:t>
            </a:r>
            <a:r>
              <a:rPr lang="en-US" b="1" dirty="0">
                <a:sym typeface="Wingdings" panose="05000000000000000000" pitchFamily="2" charset="2"/>
              </a:rPr>
              <a:t>remove all my filters</a:t>
            </a:r>
            <a:r>
              <a:rPr lang="en-US" dirty="0">
                <a:sym typeface="Wingdings" panose="05000000000000000000" pitchFamily="2" charset="2"/>
              </a:rPr>
              <a:t>.  But that’s how you’d add them.</a:t>
            </a:r>
          </a:p>
          <a:p>
            <a:endParaRPr lang="en-US" dirty="0">
              <a:sym typeface="Wingdings" panose="05000000000000000000" pitchFamily="2" charset="2"/>
            </a:endParaRPr>
          </a:p>
          <a:p>
            <a:r>
              <a:rPr lang="en-US" b="1" dirty="0">
                <a:sym typeface="Wingdings" panose="05000000000000000000" pitchFamily="2" charset="2"/>
              </a:rPr>
              <a:t>Budget name</a:t>
            </a:r>
            <a:r>
              <a:rPr lang="en-US" dirty="0">
                <a:sym typeface="Wingdings" panose="05000000000000000000" pitchFamily="2" charset="2"/>
              </a:rPr>
              <a:t>: Training Account $20 Per Month</a:t>
            </a:r>
          </a:p>
          <a:p>
            <a:endParaRPr lang="en-US" dirty="0">
              <a:sym typeface="Wingdings" panose="05000000000000000000" pitchFamily="2" charset="2"/>
            </a:endParaRPr>
          </a:p>
          <a:p>
            <a:r>
              <a:rPr lang="en-US" b="1" dirty="0">
                <a:sym typeface="Wingdings" panose="05000000000000000000" pitchFamily="2" charset="2"/>
              </a:rPr>
              <a:t>Next, Next </a:t>
            </a:r>
          </a:p>
          <a:p>
            <a:r>
              <a:rPr lang="en-US" b="1" dirty="0">
                <a:sym typeface="Wingdings" panose="05000000000000000000" pitchFamily="2" charset="2"/>
              </a:rPr>
              <a:t>  </a:t>
            </a:r>
          </a:p>
          <a:p>
            <a:r>
              <a:rPr lang="en-US" b="0" dirty="0">
                <a:sym typeface="Wingdings" panose="05000000000000000000" pitchFamily="2" charset="2"/>
              </a:rPr>
              <a:t>Alerts </a:t>
            </a:r>
            <a:r>
              <a:rPr lang="en-US" b="1" dirty="0">
                <a:sym typeface="Wingdings" panose="05000000000000000000" pitchFamily="2" charset="2"/>
              </a:rPr>
              <a:t>– Add an alert threshold</a:t>
            </a:r>
          </a:p>
          <a:p>
            <a:r>
              <a:rPr lang="en-US" b="1" dirty="0">
                <a:sym typeface="Wingdings" panose="05000000000000000000" pitchFamily="2" charset="2"/>
              </a:rPr>
              <a:t>80% of budgeted amount, trigger Actual (</a:t>
            </a:r>
            <a:r>
              <a:rPr lang="en-US" b="0" dirty="0">
                <a:sym typeface="Wingdings" panose="05000000000000000000" pitchFamily="2" charset="2"/>
              </a:rPr>
              <a:t>also note forecasted option)</a:t>
            </a:r>
          </a:p>
          <a:p>
            <a:r>
              <a:rPr lang="en-US" b="1" dirty="0">
                <a:sym typeface="Wingdings" panose="05000000000000000000" pitchFamily="2" charset="2"/>
              </a:rPr>
              <a:t>Add email</a:t>
            </a:r>
            <a:endParaRPr lang="en-US" b="0" dirty="0">
              <a:sym typeface="Wingdings" panose="05000000000000000000" pitchFamily="2" charset="2"/>
            </a:endParaRPr>
          </a:p>
          <a:p>
            <a:r>
              <a:rPr lang="en-US" b="0" dirty="0">
                <a:sym typeface="Wingdings" panose="05000000000000000000" pitchFamily="2" charset="2"/>
              </a:rPr>
              <a:t>You can also use Amazon Simple Notification Service (</a:t>
            </a:r>
            <a:r>
              <a:rPr lang="en-US" b="0" dirty="0" err="1">
                <a:sym typeface="Wingdings" panose="05000000000000000000" pitchFamily="2" charset="2"/>
              </a:rPr>
              <a:t>SNS</a:t>
            </a:r>
            <a:r>
              <a:rPr lang="en-US" b="0" dirty="0">
                <a:sym typeface="Wingdings" panose="05000000000000000000" pitchFamily="2" charset="2"/>
              </a:rPr>
              <a:t>) or Chatbot alerts to receive the notification </a:t>
            </a:r>
          </a:p>
          <a:p>
            <a:endParaRPr lang="en-US" b="1" dirty="0">
              <a:sym typeface="Wingdings" panose="05000000000000000000" pitchFamily="2" charset="2"/>
            </a:endParaRPr>
          </a:p>
          <a:p>
            <a:r>
              <a:rPr lang="en-US" b="0" dirty="0">
                <a:sym typeface="Wingdings" panose="05000000000000000000" pitchFamily="2" charset="2"/>
              </a:rPr>
              <a:t>(Actions are optional, but you could do something like shut down an EC2 instance if you’re over budget, for example)</a:t>
            </a:r>
          </a:p>
          <a:p>
            <a:endParaRPr lang="en-US" dirty="0">
              <a:sym typeface="Wingdings" panose="05000000000000000000" pitchFamily="2" charset="2"/>
            </a:endParaRPr>
          </a:p>
          <a:p>
            <a:r>
              <a:rPr lang="en-US" b="1" dirty="0">
                <a:sym typeface="Wingdings" panose="05000000000000000000" pitchFamily="2" charset="2"/>
              </a:rPr>
              <a:t>Create</a:t>
            </a:r>
          </a:p>
          <a:p>
            <a:endParaRPr lang="en-US" dirty="0">
              <a:sym typeface="Wingdings" panose="05000000000000000000" pitchFamily="2" charset="2"/>
            </a:endParaRPr>
          </a:p>
          <a:p>
            <a:r>
              <a:rPr lang="en-US" dirty="0">
                <a:sym typeface="Wingdings" panose="05000000000000000000" pitchFamily="2" charset="2"/>
              </a:rPr>
              <a:t>So there you go!  That’s how to set up a budget and notifications to avoid any surprise bills.  And you can just leave that budget in place throughout this course, and even after if you’d like.  There are no costs associated with the budget itself, so it’s fine to just leave it there.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Trebuchet MS" panose="020B0603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4010766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observing for a while, I asked him: “what do you want to be when you grow up?”  </a:t>
            </a:r>
          </a:p>
        </p:txBody>
      </p:sp>
      <p:sp>
        <p:nvSpPr>
          <p:cNvPr id="4" name="Slide Number Placeholder 3"/>
          <p:cNvSpPr>
            <a:spLocks noGrp="1"/>
          </p:cNvSpPr>
          <p:nvPr>
            <p:ph type="sldNum" sz="quarter" idx="5"/>
          </p:nvPr>
        </p:nvSpPr>
        <p:spPr/>
        <p:txBody>
          <a:bodyPr/>
          <a:lstStyle/>
          <a:p>
            <a:fld id="{0C252EC1-BBF4-4B78-8366-A02C4FFA1F92}" type="slidenum">
              <a:rPr lang="en-US" smtClean="0"/>
              <a:t>3</a:t>
            </a:fld>
            <a:endParaRPr lang="en-US"/>
          </a:p>
        </p:txBody>
      </p:sp>
    </p:spTree>
    <p:extLst>
      <p:ext uri="{BB962C8B-B14F-4D97-AF65-F5344CB8AC3E}">
        <p14:creationId xmlns:p14="http://schemas.microsoft.com/office/powerpoint/2010/main" val="383157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grinned and said, “an architect!”</a:t>
            </a:r>
          </a:p>
        </p:txBody>
      </p:sp>
      <p:sp>
        <p:nvSpPr>
          <p:cNvPr id="4" name="Slide Number Placeholder 3"/>
          <p:cNvSpPr>
            <a:spLocks noGrp="1"/>
          </p:cNvSpPr>
          <p:nvPr>
            <p:ph type="sldNum" sz="quarter" idx="5"/>
          </p:nvPr>
        </p:nvSpPr>
        <p:spPr/>
        <p:txBody>
          <a:bodyPr/>
          <a:lstStyle/>
          <a:p>
            <a:fld id="{0C252EC1-BBF4-4B78-8366-A02C4FFA1F92}" type="slidenum">
              <a:rPr lang="en-US" smtClean="0"/>
              <a:t>4</a:t>
            </a:fld>
            <a:endParaRPr lang="en-US"/>
          </a:p>
        </p:txBody>
      </p:sp>
    </p:spTree>
    <p:extLst>
      <p:ext uri="{BB962C8B-B14F-4D97-AF65-F5344CB8AC3E}">
        <p14:creationId xmlns:p14="http://schemas.microsoft.com/office/powerpoint/2010/main" val="4180266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which I responded: “Don’t you mean an AWS Solutions Architect”?  </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5</a:t>
            </a:fld>
            <a:endParaRPr lang="en-US"/>
          </a:p>
        </p:txBody>
      </p:sp>
    </p:spTree>
    <p:extLst>
      <p:ext uri="{BB962C8B-B14F-4D97-AF65-F5344CB8AC3E}">
        <p14:creationId xmlns:p14="http://schemas.microsoft.com/office/powerpoint/2010/main" val="2875860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I’m just kidding.  I didn’t ask that.  That would be ridiculous!</a:t>
            </a:r>
          </a:p>
          <a:p>
            <a:endParaRPr lang="en-US" dirty="0"/>
          </a:p>
          <a:p>
            <a:r>
              <a:rPr lang="en-US" dirty="0"/>
              <a:t>And I’m pretty sure no kid in the world says, “I want to be an AWS Solutions Architect when I grow up.”  But let me briefly make the case for why that would actually be a great idea—for you AND my nephew.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6</a:t>
            </a:fld>
            <a:endParaRPr lang="en-US"/>
          </a:p>
        </p:txBody>
      </p:sp>
    </p:spTree>
    <p:extLst>
      <p:ext uri="{BB962C8B-B14F-4D97-AF65-F5344CB8AC3E}">
        <p14:creationId xmlns:p14="http://schemas.microsoft.com/office/powerpoint/2010/main" val="4030515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haven’t heard, cloud computing is here to stay, and it’s growing every year.</a:t>
            </a:r>
          </a:p>
          <a:p>
            <a:endParaRPr lang="en-US" dirty="0"/>
          </a:p>
          <a:p>
            <a:r>
              <a:rPr lang="en-US" dirty="0"/>
              <a:t>Gartner forecasts more than half of enterprise IT spend shifting to the cloud by 2025.  That’s huge.  And you’ll see the steady pattern there on the graph.</a:t>
            </a:r>
          </a:p>
          <a:p>
            <a:endParaRPr lang="en-US" dirty="0"/>
          </a:p>
          <a:p>
            <a:endParaRPr lang="en-US" dirty="0"/>
          </a:p>
          <a:p>
            <a:endParaRPr lang="en-US" dirty="0"/>
          </a:p>
          <a:p>
            <a:r>
              <a:rPr lang="en-US" b="1" dirty="0"/>
              <a:t>https://www.gartner.com/en/newsroom/press-releases/2022-02-09-gartner-says-more-than-half-of-enterprise-it-spending</a:t>
            </a:r>
          </a:p>
          <a:p>
            <a:endParaRPr lang="en-US" dirty="0"/>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7</a:t>
            </a:fld>
            <a:endParaRPr lang="en-US"/>
          </a:p>
        </p:txBody>
      </p:sp>
    </p:spTree>
    <p:extLst>
      <p:ext uri="{BB962C8B-B14F-4D97-AF65-F5344CB8AC3E}">
        <p14:creationId xmlns:p14="http://schemas.microsoft.com/office/powerpoint/2010/main" val="1572352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also according to Gartner, in their Magic Quadrant publication, AWS has a sizeable lead over the closest competitors of Microsoft and Google.  So really a great space to be in now and for the foreseeable future.</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https://www.gartner.com/doc/reprints?id=1-271OE4VR&amp;ct=210802&amp;st=sb</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8</a:t>
            </a:fld>
            <a:endParaRPr lang="en-US"/>
          </a:p>
        </p:txBody>
      </p:sp>
    </p:spTree>
    <p:extLst>
      <p:ext uri="{BB962C8B-B14F-4D97-AF65-F5344CB8AC3E}">
        <p14:creationId xmlns:p14="http://schemas.microsoft.com/office/powerpoint/2010/main" val="577253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according to ZipRecruiter.com, the average salary for an AWS Solutions Architect is just about $150,000 USD per year.  Not too shabby!</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https://www.ziprecruiter.com/Salaries/AWS-Solution-Architect-Salary</a:t>
            </a:r>
          </a:p>
          <a:p>
            <a:endParaRPr lang="en-US" dirty="0"/>
          </a:p>
        </p:txBody>
      </p:sp>
      <p:sp>
        <p:nvSpPr>
          <p:cNvPr id="4" name="Slide Number Placeholder 3"/>
          <p:cNvSpPr>
            <a:spLocks noGrp="1"/>
          </p:cNvSpPr>
          <p:nvPr>
            <p:ph type="sldNum" sz="quarter" idx="5"/>
          </p:nvPr>
        </p:nvSpPr>
        <p:spPr/>
        <p:txBody>
          <a:bodyPr/>
          <a:lstStyle/>
          <a:p>
            <a:fld id="{0C252EC1-BBF4-4B78-8366-A02C4FFA1F92}" type="slidenum">
              <a:rPr lang="en-US" smtClean="0"/>
              <a:t>9</a:t>
            </a:fld>
            <a:endParaRPr lang="en-US"/>
          </a:p>
        </p:txBody>
      </p:sp>
    </p:spTree>
    <p:extLst>
      <p:ext uri="{BB962C8B-B14F-4D97-AF65-F5344CB8AC3E}">
        <p14:creationId xmlns:p14="http://schemas.microsoft.com/office/powerpoint/2010/main" val="3000969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899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Tree>
    <p:extLst>
      <p:ext uri="{BB962C8B-B14F-4D97-AF65-F5344CB8AC3E}">
        <p14:creationId xmlns:p14="http://schemas.microsoft.com/office/powerpoint/2010/main" val="475907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555414" y="469054"/>
            <a:ext cx="3589868" cy="5919895"/>
          </a:xfrm>
          <a:prstGeom prst="rect">
            <a:avLst/>
          </a:prstGeom>
        </p:spPr>
        <p:txBody>
          <a:bodyPr anchor="ctr">
            <a:noAutofit/>
          </a:bodyPr>
          <a:lstStyle>
            <a:lvl1pPr algn="r">
              <a:lnSpc>
                <a:spcPct val="100000"/>
              </a:lnSpc>
              <a:defRPr sz="36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4609253" y="469054"/>
            <a:ext cx="0" cy="5919895"/>
          </a:xfrm>
          <a:prstGeom prst="line">
            <a:avLst/>
          </a:prstGeom>
          <a:ln w="50800">
            <a:solidFill>
              <a:srgbClr val="FF99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5073227" y="469054"/>
            <a:ext cx="6509173" cy="5919895"/>
          </a:xfrm>
          <a:prstGeom prst="rect">
            <a:avLst/>
          </a:prstGeom>
        </p:spPr>
        <p:txBody>
          <a:bodyPr lIns="0" anchor="ctr">
            <a:noAutofit/>
          </a:bodyPr>
          <a:lstStyle>
            <a:lvl1pPr algn="l">
              <a:defRPr sz="2267" b="0" i="0" baseline="0">
                <a:solidFill>
                  <a:srgbClr val="FF9900"/>
                </a:solidFill>
                <a:latin typeface="+mn-lt"/>
                <a:ea typeface="PS TT Commons DemiBold" charset="0"/>
                <a:cs typeface="PS TT Commons DemiBold" charset="0"/>
              </a:defRPr>
            </a:lvl1pPr>
            <a:lvl2pPr algn="l">
              <a:buSzPct val="100000"/>
              <a:defRPr sz="2267" b="0" i="0">
                <a:solidFill>
                  <a:srgbClr val="FF9900"/>
                </a:solidFill>
                <a:latin typeface="PS TT Commons" charset="0"/>
                <a:ea typeface="PS TT Commons" charset="0"/>
                <a:cs typeface="PS TT Commons" charset="0"/>
              </a:defRPr>
            </a:lvl2pPr>
            <a:lvl3pPr marL="804374" indent="-208502" algn="l">
              <a:tabLst/>
              <a:defRPr sz="2267" b="0" i="0">
                <a:solidFill>
                  <a:srgbClr val="FF9900"/>
                </a:solidFill>
                <a:latin typeface="PS TT Commons" charset="0"/>
                <a:ea typeface="PS TT Commons" charset="0"/>
                <a:cs typeface="PS TT Commons" charset="0"/>
              </a:defRPr>
            </a:lvl3pPr>
            <a:lvl4pPr marL="1072146" indent="-189451" algn="l">
              <a:tabLst/>
              <a:defRPr sz="2267" b="0" i="0">
                <a:solidFill>
                  <a:srgbClr val="FF9900"/>
                </a:solidFill>
                <a:latin typeface="PS TT Commons" charset="0"/>
                <a:ea typeface="PS TT Commons" charset="0"/>
                <a:cs typeface="PS TT Commons" charset="0"/>
              </a:defRPr>
            </a:lvl4pPr>
            <a:lvl5pPr marL="1270064" indent="-173575" algn="l">
              <a:tabLst/>
              <a:defRPr sz="2267" b="0" i="0">
                <a:solidFill>
                  <a:srgbClr val="FF9900"/>
                </a:solidFill>
                <a:latin typeface="PS TT Commons" charset="0"/>
                <a:ea typeface="PS TT Commons" charset="0"/>
                <a:cs typeface="PS TT Commons"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25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034508" y="1889759"/>
            <a:ext cx="2926080" cy="2926080"/>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838202"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8226844"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8035110"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4628388" y="1889759"/>
            <a:ext cx="2935224" cy="2935224"/>
          </a:xfrm>
          <a:prstGeom prst="ellipse">
            <a:avLst/>
          </a:prstGeom>
        </p:spPr>
        <p:txBody>
          <a:bodyPr lIns="182880" tIns="0" rIns="182880" bIns="0" anchor="ctr">
            <a:normAutofit/>
          </a:bodyPr>
          <a:lstStyle>
            <a:lvl1pPr marL="0" indent="0" algn="ctr">
              <a:buNone/>
              <a:defRPr sz="1867" b="0" i="0" baseline="0">
                <a:latin typeface="PS TT Commons Light" charset="0"/>
                <a:ea typeface="PS TT Commons Light" charset="0"/>
                <a:cs typeface="PS TT Commons Light" charset="0"/>
              </a:defRPr>
            </a:lvl1pPr>
            <a:lvl2pPr marL="396106" indent="0" algn="l">
              <a:buNone/>
              <a:defRPr sz="2933"/>
            </a:lvl2pPr>
            <a:lvl3pPr marL="794921" indent="0" algn="l">
              <a:buNone/>
              <a:defRPr sz="2933"/>
            </a:lvl3pPr>
            <a:lvl4pPr marL="1177464" indent="0" algn="l">
              <a:buNone/>
              <a:defRPr sz="2933"/>
            </a:lvl4pPr>
            <a:lvl5pPr marL="1462332" indent="0" algn="l">
              <a:buNone/>
              <a:defRPr sz="2933"/>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4436655" y="5065827"/>
            <a:ext cx="3318692" cy="1220673"/>
          </a:xfrm>
          <a:prstGeom prst="rect">
            <a:avLst/>
          </a:prstGeom>
        </p:spPr>
        <p:txBody>
          <a:bodyPr lIns="182880" tIns="0" rIns="182880" bIns="0">
            <a:noAutofit/>
          </a:bodyPr>
          <a:lstStyle>
            <a:lvl1pPr marL="0" indent="0" algn="ctr">
              <a:lnSpc>
                <a:spcPct val="100000"/>
              </a:lnSpc>
              <a:spcBef>
                <a:spcPts val="0"/>
              </a:spcBef>
              <a:buNone/>
              <a:defRPr sz="2267"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871231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9950489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838481"/>
      </p:ext>
    </p:extLst>
  </p:cSld>
  <p:clrMap bg1="lt1" tx1="dk1" bg2="lt2" tx2="dk2" accent1="accent1" accent2="accent2" accent3="accent3" accent4="accent4" accent5="accent5" accent6="accent6" hlink="hlink" folHlink="folHlink"/>
  <p:sldLayoutIdLst>
    <p:sldLayoutId id="2147483675" r:id="rId1"/>
    <p:sldLayoutId id="214748368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838200" y="570865"/>
            <a:ext cx="10515600" cy="543832"/>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838200" y="1825625"/>
            <a:ext cx="10515600" cy="435186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005520"/>
      </p:ext>
    </p:extLst>
  </p:cSld>
  <p:clrMap bg1="lt1" tx1="dk1" bg2="lt2" tx2="dk2" accent1="accent1" accent2="accent2" accent3="accent3" accent4="accent4" accent5="accent5" accent6="accent6" hlink="hlink" folHlink="folHlink"/>
  <p:sldLayoutIdLst>
    <p:sldLayoutId id="2147483679" r:id="rId1"/>
    <p:sldLayoutId id="2147483681" r:id="rId2"/>
    <p:sldLayoutId id="2147483682" r:id="rId3"/>
  </p:sldLayoutIdLst>
  <p:txStyles>
    <p:titleStyle>
      <a:lvl1pPr algn="ctr" defTabSz="914423" rtl="0" eaLnBrk="1" latinLnBrk="0" hangingPunct="1">
        <a:lnSpc>
          <a:spcPct val="90000"/>
        </a:lnSpc>
        <a:spcBef>
          <a:spcPct val="0"/>
        </a:spcBef>
        <a:buNone/>
        <a:defRPr sz="3734" kern="1200" baseline="0">
          <a:solidFill>
            <a:schemeClr val="tx1"/>
          </a:solidFill>
          <a:latin typeface="+mj-lt"/>
          <a:ea typeface="+mj-ea"/>
          <a:cs typeface="+mj-cs"/>
        </a:defRPr>
      </a:lvl1pPr>
    </p:titleStyle>
    <p:bodyStyle>
      <a:lvl1pPr marL="57152" marR="0" indent="-57152" algn="l" defTabSz="586017" rtl="0" eaLnBrk="1" fontAlgn="auto" latinLnBrk="0" hangingPunct="1">
        <a:lnSpc>
          <a:spcPct val="100000"/>
        </a:lnSpc>
        <a:spcBef>
          <a:spcPts val="1800"/>
        </a:spcBef>
        <a:spcAft>
          <a:spcPts val="0"/>
        </a:spcAft>
        <a:buClrTx/>
        <a:buSzPct val="75000"/>
        <a:buFont typeface="Myriad Pro" panose="020B0503030403020204" pitchFamily="34" charset="0"/>
        <a:buChar char=" "/>
        <a:tabLst/>
        <a:defRPr sz="2000" kern="1200">
          <a:solidFill>
            <a:schemeClr val="tx1"/>
          </a:solidFill>
          <a:latin typeface="+mn-lt"/>
          <a:ea typeface="+mn-ea"/>
          <a:cs typeface="+mn-cs"/>
        </a:defRPr>
      </a:lvl1pPr>
      <a:lvl2pPr marL="586017" marR="0" indent="-288937" algn="l" defTabSz="586017" rtl="0" eaLnBrk="1" fontAlgn="auto" latinLnBrk="0" hangingPunct="1">
        <a:lnSpc>
          <a:spcPct val="100000"/>
        </a:lnSpc>
        <a:spcBef>
          <a:spcPts val="600"/>
        </a:spcBef>
        <a:spcAft>
          <a:spcPts val="0"/>
        </a:spcAft>
        <a:buClrTx/>
        <a:buSzPct val="75000"/>
        <a:buFont typeface="Lucida Grande"/>
        <a:buChar char="-"/>
        <a:tabLst/>
        <a:defRPr sz="2000" b="0" i="0" kern="1200" baseline="0">
          <a:solidFill>
            <a:schemeClr val="tx1"/>
          </a:solidFill>
          <a:latin typeface="PS TT Commons" charset="0"/>
          <a:ea typeface="PS TT Commons" charset="0"/>
          <a:cs typeface="PS TT Commons" charset="0"/>
        </a:defRPr>
      </a:lvl2pPr>
      <a:lvl3pPr marL="883097" marR="0" indent="-286905" algn="l" defTabSz="586017" rtl="0" eaLnBrk="1" fontAlgn="auto" latinLnBrk="0" hangingPunct="1">
        <a:lnSpc>
          <a:spcPct val="100000"/>
        </a:lnSpc>
        <a:spcBef>
          <a:spcPts val="600"/>
        </a:spcBef>
        <a:spcAft>
          <a:spcPts val="0"/>
        </a:spcAft>
        <a:buClrTx/>
        <a:buSzPct val="75000"/>
        <a:buFont typeface="Lucida Grande"/>
        <a:buChar char="•"/>
        <a:tabLst/>
        <a:defRPr sz="2000" b="0" i="0" kern="1200">
          <a:solidFill>
            <a:schemeClr val="tx1"/>
          </a:solidFill>
          <a:latin typeface="PS TT Commons" charset="0"/>
          <a:ea typeface="PS TT Commons" charset="0"/>
          <a:cs typeface="PS TT Commons" charset="0"/>
        </a:defRPr>
      </a:lvl3pPr>
      <a:lvl4pPr marL="1200181" marR="0" indent="-317508" algn="l" defTabSz="586017" rtl="0" eaLnBrk="1" fontAlgn="auto" latinLnBrk="0" hangingPunct="1">
        <a:lnSpc>
          <a:spcPct val="100000"/>
        </a:lnSpc>
        <a:spcBef>
          <a:spcPts val="600"/>
        </a:spcBef>
        <a:spcAft>
          <a:spcPts val="0"/>
        </a:spcAft>
        <a:buClrTx/>
        <a:buSzPct val="75000"/>
        <a:buFont typeface="Wingdings" panose="05000000000000000000" pitchFamily="2" charset="2"/>
        <a:buChar char="§"/>
        <a:tabLst/>
        <a:defRPr sz="2000" b="0" i="0" kern="1200">
          <a:solidFill>
            <a:schemeClr val="tx1"/>
          </a:solidFill>
          <a:latin typeface="PS TT Commons" charset="0"/>
          <a:ea typeface="PS TT Commons" charset="0"/>
          <a:cs typeface="PS TT Commons" charset="0"/>
        </a:defRPr>
      </a:lvl4pPr>
      <a:lvl5pPr marL="1371635" marR="0" indent="-274646" algn="l" defTabSz="586017" rtl="0" eaLnBrk="1" fontAlgn="auto" latinLnBrk="0" hangingPunct="1">
        <a:lnSpc>
          <a:spcPct val="100000"/>
        </a:lnSpc>
        <a:spcBef>
          <a:spcPts val="600"/>
        </a:spcBef>
        <a:spcAft>
          <a:spcPts val="0"/>
        </a:spcAft>
        <a:buClrTx/>
        <a:buSzPct val="75000"/>
        <a:buFont typeface="Myriad Pro Light" panose="020B0403030403020204" pitchFamily="34" charset="0"/>
        <a:buChar char="-"/>
        <a:tabLst/>
        <a:defRPr sz="2000" b="0" i="0" kern="1200">
          <a:solidFill>
            <a:schemeClr val="tx1"/>
          </a:solidFill>
          <a:latin typeface="PS TT Commons" charset="0"/>
          <a:ea typeface="PS TT Commons" charset="0"/>
          <a:cs typeface="PS TT Commons" charset="0"/>
        </a:defRPr>
      </a:lvl5pPr>
      <a:lvl6pPr marL="1719306" marR="0" indent="-292108" algn="l" defTabSz="586017" rtl="0" eaLnBrk="1" fontAlgn="auto" latinLnBrk="0" hangingPunct="1">
        <a:lnSpc>
          <a:spcPct val="100000"/>
        </a:lnSpc>
        <a:spcBef>
          <a:spcPts val="448"/>
        </a:spcBef>
        <a:spcAft>
          <a:spcPts val="0"/>
        </a:spcAft>
        <a:buClr>
          <a:srgbClr val="404040"/>
        </a:buClr>
        <a:buSzPct val="70000"/>
        <a:buFont typeface="Montserrat"/>
        <a:buChar char=" "/>
        <a:tabLst/>
        <a:defRPr sz="1800" kern="1200">
          <a:solidFill>
            <a:schemeClr val="tx1"/>
          </a:solidFill>
          <a:latin typeface="+mn-lt"/>
          <a:ea typeface="+mn-ea"/>
          <a:cs typeface="+mn-cs"/>
        </a:defRPr>
      </a:lvl6pPr>
      <a:lvl7pPr marL="2003475" marR="0" indent="-288933"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7pPr>
      <a:lvl8pPr marL="2286057" marR="0" indent="-282582"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8pPr>
      <a:lvl9pPr marL="2571815" marR="0" indent="-285758" algn="l" defTabSz="586017" rtl="0" eaLnBrk="1" fontAlgn="auto" latinLnBrk="0" hangingPunct="1">
        <a:lnSpc>
          <a:spcPct val="100000"/>
        </a:lnSpc>
        <a:spcBef>
          <a:spcPct val="20000"/>
        </a:spcBef>
        <a:spcAft>
          <a:spcPts val="0"/>
        </a:spcAft>
        <a:buClrTx/>
        <a:buSzPct val="70000"/>
        <a:buFont typeface="Montserrat"/>
        <a:buChar char=" "/>
        <a:tabLst/>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6" algn="l" defTabSz="914423" rtl="0" eaLnBrk="1" latinLnBrk="0" hangingPunct="1">
        <a:defRPr sz="1800" kern="1200">
          <a:solidFill>
            <a:schemeClr val="tx1"/>
          </a:solidFill>
          <a:latin typeface="+mn-lt"/>
          <a:ea typeface="+mn-ea"/>
          <a:cs typeface="+mn-cs"/>
        </a:defRPr>
      </a:lvl5pPr>
      <a:lvl6pPr marL="2286057"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audio" Target="../media/audio1.wav"/></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6" y="573752"/>
            <a:ext cx="11725733" cy="3720021"/>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200" normalizeH="0" baseline="0" noProof="0" dirty="0">
                <a:ln>
                  <a:noFill/>
                </a:ln>
                <a:solidFill>
                  <a:srgbClr val="FF9900"/>
                </a:solidFill>
                <a:effectLst/>
                <a:uLnTx/>
                <a:uFillTx/>
                <a:latin typeface="Trebuchet MS" panose="020B0603020202020204" pitchFamily="34" charset="0"/>
                <a:ea typeface="+mn-ea"/>
                <a:cs typeface="+mn-cs"/>
              </a:rPr>
              <a:t>AWS CERTIFIED </a:t>
            </a:r>
            <a:br>
              <a:rPr kumimoji="0" lang="en-US" sz="10800" b="1"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br>
            <a:r>
              <a:rPr kumimoji="0" lang="en-US" sz="7600" b="1" i="0" u="none" strike="noStrike" kern="1200" cap="none" spc="-100" normalizeH="0" noProof="0" dirty="0">
                <a:ln>
                  <a:noFill/>
                </a:ln>
                <a:solidFill>
                  <a:prstClr val="black"/>
                </a:solidFill>
                <a:effectLst/>
                <a:uLnTx/>
                <a:uFillTx/>
                <a:latin typeface="Trebuchet MS" panose="020B0603020202020204" pitchFamily="34" charset="0"/>
                <a:ea typeface="+mn-ea"/>
                <a:cs typeface="+mn-cs"/>
              </a:rPr>
              <a:t>SOLUTIONS ARCHITECT - ASSOCIATE</a:t>
            </a:r>
          </a:p>
          <a:p>
            <a:pPr marL="0" marR="0" lvl="0" indent="0" defTabSz="914400" rtl="0" eaLnBrk="1" fontAlgn="auto" latinLnBrk="0" hangingPunct="1">
              <a:lnSpc>
                <a:spcPct val="90000"/>
              </a:lnSpc>
              <a:spcBef>
                <a:spcPct val="0"/>
              </a:spcBef>
              <a:spcAft>
                <a:spcPts val="0"/>
              </a:spcAft>
              <a:buClrTx/>
              <a:buSzTx/>
              <a:buFontTx/>
              <a:buNone/>
              <a:tabLst/>
              <a:defRPr/>
            </a:pPr>
            <a:endParaRPr lang="en-US" sz="800" dirty="0">
              <a:solidFill>
                <a:prstClr val="black"/>
              </a:solidFill>
            </a:endParaRPr>
          </a:p>
          <a:p>
            <a:pPr marL="0" marR="0" lvl="0" indent="0" defTabSz="914400" rtl="0" eaLnBrk="1" fontAlgn="auto" latinLnBrk="0" hangingPunct="1">
              <a:lnSpc>
                <a:spcPct val="90000"/>
              </a:lnSpc>
              <a:spcBef>
                <a:spcPct val="0"/>
              </a:spcBef>
              <a:spcAft>
                <a:spcPts val="0"/>
              </a:spcAft>
              <a:buClrTx/>
              <a:buSzTx/>
              <a:buFontTx/>
              <a:buNone/>
              <a:tabLst/>
              <a:defRPr/>
            </a:pPr>
            <a:endParaRPr lang="en-US" sz="2400" dirty="0">
              <a:solidFill>
                <a:srgbClr val="FF9900"/>
              </a:solidFill>
            </a:endParaRPr>
          </a:p>
          <a:p>
            <a:pPr marL="0" marR="0" lvl="0" indent="0" defTabSz="914400" rtl="0" eaLnBrk="1" fontAlgn="auto" latinLnBrk="0" hangingPunct="1">
              <a:lnSpc>
                <a:spcPct val="90000"/>
              </a:lnSpc>
              <a:spcBef>
                <a:spcPct val="0"/>
              </a:spcBef>
              <a:spcAft>
                <a:spcPts val="0"/>
              </a:spcAft>
              <a:buClrTx/>
              <a:buSzTx/>
              <a:buFontTx/>
              <a:buNone/>
              <a:tabLst/>
              <a:defRPr/>
            </a:pPr>
            <a:r>
              <a:rPr lang="en-US" sz="3600" dirty="0">
                <a:solidFill>
                  <a:srgbClr val="FF9900"/>
                </a:solidFill>
              </a:rPr>
              <a:t>Course Introduction</a:t>
            </a:r>
            <a:endParaRPr kumimoji="0" lang="en-US" sz="3600" i="0" u="none" strike="noStrike" kern="1200" cap="none" normalizeH="0" noProof="0" dirty="0">
              <a:ln>
                <a:noFill/>
              </a:ln>
              <a:solidFill>
                <a:srgbClr val="FF9900"/>
              </a:solidFill>
              <a:effectLst/>
              <a:uLnTx/>
              <a:uFillTx/>
              <a:latin typeface="Trebuchet MS" panose="020B0603020202020204" pitchFamily="34" charset="0"/>
              <a:ea typeface="+mn-ea"/>
              <a:cs typeface="+mn-cs"/>
            </a:endParaRPr>
          </a:p>
        </p:txBody>
      </p:sp>
      <p:pic>
        <p:nvPicPr>
          <p:cNvPr id="5" name="Picture 4" descr="A person with red hair and glasses&#10;&#10;Description automatically generated with low confidence">
            <a:extLst>
              <a:ext uri="{FF2B5EF4-FFF2-40B4-BE49-F238E27FC236}">
                <a16:creationId xmlns:a16="http://schemas.microsoft.com/office/drawing/2014/main" id="{73E8CC66-16EE-4ABC-BCCD-8C705E27F2A9}"/>
              </a:ext>
            </a:extLst>
          </p:cNvPr>
          <p:cNvPicPr>
            <a:picLocks/>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003" r="6260"/>
          <a:stretch/>
        </p:blipFill>
        <p:spPr>
          <a:xfrm>
            <a:off x="666340" y="4549356"/>
            <a:ext cx="1704467" cy="1705755"/>
          </a:xfrm>
          <a:prstGeom prst="ellipse">
            <a:avLst/>
          </a:prstGeom>
          <a:ln w="6350">
            <a:solidFill>
              <a:schemeClr val="bg1">
                <a:lumMod val="65000"/>
              </a:schemeClr>
            </a:solidFill>
          </a:ln>
        </p:spPr>
      </p:pic>
      <p:sp>
        <p:nvSpPr>
          <p:cNvPr id="9" name="TextBox 8">
            <a:extLst>
              <a:ext uri="{FF2B5EF4-FFF2-40B4-BE49-F238E27FC236}">
                <a16:creationId xmlns:a16="http://schemas.microsoft.com/office/drawing/2014/main" id="{CF2C38AD-68AD-4702-9A7F-BF33C4311D3C}"/>
              </a:ext>
            </a:extLst>
          </p:cNvPr>
          <p:cNvSpPr txBox="1"/>
          <p:nvPr/>
        </p:nvSpPr>
        <p:spPr>
          <a:xfrm>
            <a:off x="2568046" y="5136113"/>
            <a:ext cx="5160108" cy="892552"/>
          </a:xfrm>
          <a:prstGeom prst="rect">
            <a:avLst/>
          </a:prstGeom>
          <a:noFill/>
        </p:spPr>
        <p:txBody>
          <a:bodyPr wrap="square" rtlCol="0">
            <a:spAutoFit/>
          </a:bodyPr>
          <a:lstStyle/>
          <a:p>
            <a:r>
              <a:rPr lang="en-US" sz="3200" spc="200" dirty="0"/>
              <a:t>AMBER ISRAELSEN</a:t>
            </a:r>
          </a:p>
          <a:p>
            <a:r>
              <a:rPr lang="en-US" sz="2000" spc="50" dirty="0"/>
              <a:t>Developer | Technical Trainer</a:t>
            </a:r>
          </a:p>
        </p:txBody>
      </p:sp>
      <p:pic>
        <p:nvPicPr>
          <p:cNvPr id="20" name="Picture 19" descr="A picture containing text, tableware, plate, dishware&#10;&#10;Description automatically generated">
            <a:extLst>
              <a:ext uri="{FF2B5EF4-FFF2-40B4-BE49-F238E27FC236}">
                <a16:creationId xmlns:a16="http://schemas.microsoft.com/office/drawing/2014/main" id="{B752180E-3391-4B5B-992F-F9AC5FB8CE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3263" y="5167713"/>
            <a:ext cx="1339660" cy="801563"/>
          </a:xfrm>
          <a:prstGeom prst="rect">
            <a:avLst/>
          </a:prstGeom>
        </p:spPr>
      </p:pic>
      <p:pic>
        <p:nvPicPr>
          <p:cNvPr id="10" name="Picture 9" descr="A blue sign with white text&#10;&#10;Description automatically generated with medium confidence">
            <a:extLst>
              <a:ext uri="{FF2B5EF4-FFF2-40B4-BE49-F238E27FC236}">
                <a16:creationId xmlns:a16="http://schemas.microsoft.com/office/drawing/2014/main" id="{4FE99420-6A70-4102-DDC0-68AD320E8192}"/>
              </a:ext>
            </a:extLst>
          </p:cNvPr>
          <p:cNvPicPr>
            <a:picLocks noChangeAspect="1"/>
          </p:cNvPicPr>
          <p:nvPr/>
        </p:nvPicPr>
        <p:blipFill rotWithShape="1">
          <a:blip r:embed="rId6">
            <a:extLst>
              <a:ext uri="{28A0092B-C50C-407E-A947-70E740481C1C}">
                <a14:useLocalDpi xmlns:a14="http://schemas.microsoft.com/office/drawing/2010/main" val="0"/>
              </a:ext>
            </a:extLst>
          </a:blip>
          <a:srcRect l="25313" r="23829"/>
          <a:stretch/>
        </p:blipFill>
        <p:spPr>
          <a:xfrm>
            <a:off x="10313102" y="4907506"/>
            <a:ext cx="1283529" cy="1321975"/>
          </a:xfrm>
          <a:prstGeom prst="rect">
            <a:avLst/>
          </a:prstGeom>
        </p:spPr>
      </p:pic>
    </p:spTree>
    <p:extLst>
      <p:ext uri="{BB962C8B-B14F-4D97-AF65-F5344CB8AC3E}">
        <p14:creationId xmlns:p14="http://schemas.microsoft.com/office/powerpoint/2010/main" val="1232106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CCFBA5-4C27-5917-3DC1-CB367C41B77F}"/>
              </a:ext>
            </a:extLst>
          </p:cNvPr>
          <p:cNvPicPr>
            <a:picLocks noChangeAspect="1"/>
          </p:cNvPicPr>
          <p:nvPr/>
        </p:nvPicPr>
        <p:blipFill>
          <a:blip r:embed="rId3"/>
          <a:stretch>
            <a:fillRect/>
          </a:stretch>
        </p:blipFill>
        <p:spPr>
          <a:xfrm>
            <a:off x="1786351" y="486706"/>
            <a:ext cx="8619297" cy="5884588"/>
          </a:xfrm>
          <a:prstGeom prst="rect">
            <a:avLst/>
          </a:prstGeom>
          <a:ln>
            <a:solidFill>
              <a:schemeClr val="bg1">
                <a:lumMod val="75000"/>
              </a:schemeClr>
            </a:solidFill>
          </a:ln>
        </p:spPr>
      </p:pic>
      <p:sp>
        <p:nvSpPr>
          <p:cNvPr id="4" name="Rectangle 3">
            <a:extLst>
              <a:ext uri="{FF2B5EF4-FFF2-40B4-BE49-F238E27FC236}">
                <a16:creationId xmlns:a16="http://schemas.microsoft.com/office/drawing/2014/main" id="{CE5EB27C-CC86-F365-C9C0-6E9E5E38653A}"/>
              </a:ext>
            </a:extLst>
          </p:cNvPr>
          <p:cNvSpPr/>
          <p:nvPr/>
        </p:nvSpPr>
        <p:spPr>
          <a:xfrm>
            <a:off x="1920239" y="3822192"/>
            <a:ext cx="1243583" cy="1335024"/>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9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e sign with white text&#10;&#10;Description automatically generated with medium confidence">
            <a:extLst>
              <a:ext uri="{FF2B5EF4-FFF2-40B4-BE49-F238E27FC236}">
                <a16:creationId xmlns:a16="http://schemas.microsoft.com/office/drawing/2014/main" id="{6BBFE85A-43A9-AE3D-FC70-F4CE1F275AF2}"/>
              </a:ext>
            </a:extLst>
          </p:cNvPr>
          <p:cNvPicPr>
            <a:picLocks noChangeAspect="1"/>
          </p:cNvPicPr>
          <p:nvPr/>
        </p:nvPicPr>
        <p:blipFill rotWithShape="1">
          <a:blip r:embed="rId3">
            <a:extLst>
              <a:ext uri="{28A0092B-C50C-407E-A947-70E740481C1C}">
                <a14:useLocalDpi xmlns:a14="http://schemas.microsoft.com/office/drawing/2010/main" val="0"/>
              </a:ext>
            </a:extLst>
          </a:blip>
          <a:srcRect l="25313" r="23829"/>
          <a:stretch/>
        </p:blipFill>
        <p:spPr>
          <a:xfrm>
            <a:off x="3834875" y="1100146"/>
            <a:ext cx="4522250" cy="4657707"/>
          </a:xfrm>
          <a:prstGeom prst="rect">
            <a:avLst/>
          </a:prstGeom>
        </p:spPr>
      </p:pic>
    </p:spTree>
    <p:extLst>
      <p:ext uri="{BB962C8B-B14F-4D97-AF65-F5344CB8AC3E}">
        <p14:creationId xmlns:p14="http://schemas.microsoft.com/office/powerpoint/2010/main" val="65324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538514"/>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200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466557"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spcBef>
                <a:spcPts val="600"/>
              </a:spcBef>
              <a:spcAft>
                <a:spcPts val="600"/>
              </a:spcAft>
              <a:buClrTx/>
              <a:buSzTx/>
              <a:buFontTx/>
              <a:buNone/>
              <a:tabLst/>
              <a:defRPr/>
            </a:pPr>
            <a:r>
              <a:rPr kumimoji="0" lang="en-US" sz="4000" i="0" u="none" strike="noStrike" kern="1200" cap="none" normalizeH="0" noProof="0" dirty="0">
                <a:ln>
                  <a:noFill/>
                </a:ln>
                <a:solidFill>
                  <a:prstClr val="black"/>
                </a:solidFill>
                <a:effectLst/>
                <a:uLnTx/>
                <a:uFillTx/>
                <a:latin typeface="Trebuchet MS" panose="020B0603020202020204" pitchFamily="34" charset="0"/>
                <a:ea typeface="+mn-ea"/>
                <a:cs typeface="+mn-cs"/>
              </a:rPr>
              <a:t>Overviewing the AWS Certification Path </a:t>
            </a:r>
            <a:br>
              <a:rPr kumimoji="0" lang="en-US" sz="4000" i="0" u="none" strike="noStrike" kern="1200" cap="none" normalizeH="0" noProof="0" dirty="0">
                <a:ln>
                  <a:noFill/>
                </a:ln>
                <a:solidFill>
                  <a:prstClr val="black"/>
                </a:solidFill>
                <a:effectLst/>
                <a:uLnTx/>
                <a:uFillTx/>
                <a:latin typeface="Trebuchet MS" panose="020B0603020202020204" pitchFamily="34" charset="0"/>
                <a:ea typeface="+mn-ea"/>
                <a:cs typeface="+mn-cs"/>
              </a:rPr>
            </a:br>
            <a:r>
              <a:rPr kumimoji="0" lang="en-US" sz="4000" i="0" u="none" strike="noStrike" kern="1200" cap="none" normalizeH="0" noProof="0" dirty="0">
                <a:ln>
                  <a:noFill/>
                </a:ln>
                <a:solidFill>
                  <a:prstClr val="black"/>
                </a:solidFill>
                <a:effectLst/>
                <a:uLnTx/>
                <a:uFillTx/>
                <a:latin typeface="Trebuchet MS" panose="020B0603020202020204" pitchFamily="34" charset="0"/>
                <a:ea typeface="+mn-ea"/>
                <a:cs typeface="+mn-cs"/>
              </a:rPr>
              <a:t>and Exam Guide</a:t>
            </a:r>
          </a:p>
        </p:txBody>
      </p:sp>
      <p:pic>
        <p:nvPicPr>
          <p:cNvPr id="10" name="Picture 9" descr="A picture containing text, tableware, plate, dishware&#10;&#10;Description automatically generated">
            <a:extLst>
              <a:ext uri="{FF2B5EF4-FFF2-40B4-BE49-F238E27FC236}">
                <a16:creationId xmlns:a16="http://schemas.microsoft.com/office/drawing/2014/main" id="{391B8CF3-E48A-A2C8-C464-D014BE3CE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965"/>
            <a:ext cx="1339660" cy="801563"/>
          </a:xfrm>
          <a:prstGeom prst="rect">
            <a:avLst/>
          </a:prstGeom>
        </p:spPr>
      </p:pic>
      <p:pic>
        <p:nvPicPr>
          <p:cNvPr id="11" name="Picture 10" descr="A blue sign with white text&#10;&#10;Description automatically generated with medium confidence">
            <a:extLst>
              <a:ext uri="{FF2B5EF4-FFF2-40B4-BE49-F238E27FC236}">
                <a16:creationId xmlns:a16="http://schemas.microsoft.com/office/drawing/2014/main" id="{765BC387-66C2-8A63-4B37-D4550C7E3DA6}"/>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371745" y="597758"/>
            <a:ext cx="1283529" cy="1321975"/>
          </a:xfrm>
          <a:prstGeom prst="rect">
            <a:avLst/>
          </a:prstGeom>
        </p:spPr>
      </p:pic>
    </p:spTree>
    <p:extLst>
      <p:ext uri="{BB962C8B-B14F-4D97-AF65-F5344CB8AC3E}">
        <p14:creationId xmlns:p14="http://schemas.microsoft.com/office/powerpoint/2010/main" val="3937786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8D1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A7C2ED-9C4B-4883-A2C4-60E03E026694}"/>
              </a:ext>
            </a:extLst>
          </p:cNvPr>
          <p:cNvSpPr/>
          <p:nvPr/>
        </p:nvSpPr>
        <p:spPr>
          <a:xfrm>
            <a:off x="1277069" y="2378185"/>
            <a:ext cx="9637862" cy="21016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91440" rIns="91440" bIns="91440" rtlCol="0" anchor="ct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Trebuchet MS" panose="020B0603020202020204"/>
                <a:ea typeface="+mn-ea"/>
                <a:cs typeface="Leelawadee UI Semilight" panose="020B0402040204020203" pitchFamily="34" charset="-34"/>
              </a:rPr>
              <a:t>How is this different than the Cloud Practitioner certification?</a:t>
            </a:r>
          </a:p>
        </p:txBody>
      </p:sp>
    </p:spTree>
    <p:extLst>
      <p:ext uri="{BB962C8B-B14F-4D97-AF65-F5344CB8AC3E}">
        <p14:creationId xmlns:p14="http://schemas.microsoft.com/office/powerpoint/2010/main" val="3686494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ss, outdoor, sky, mountain&#10;&#10;Description automatically generated">
            <a:extLst>
              <a:ext uri="{FF2B5EF4-FFF2-40B4-BE49-F238E27FC236}">
                <a16:creationId xmlns:a16="http://schemas.microsoft.com/office/drawing/2014/main" id="{1708C650-F7D3-8173-18F4-970FD5724488}"/>
              </a:ext>
            </a:extLst>
          </p:cNvPr>
          <p:cNvPicPr>
            <a:picLocks noChangeAspect="1"/>
          </p:cNvPicPr>
          <p:nvPr/>
        </p:nvPicPr>
        <p:blipFill rotWithShape="1">
          <a:blip r:embed="rId3">
            <a:extLst>
              <a:ext uri="{28A0092B-C50C-407E-A947-70E740481C1C}">
                <a14:useLocalDpi xmlns:a14="http://schemas.microsoft.com/office/drawing/2010/main" val="0"/>
              </a:ext>
            </a:extLst>
          </a:blip>
          <a:srcRect t="11783"/>
          <a:stretch/>
        </p:blipFill>
        <p:spPr>
          <a:xfrm>
            <a:off x="-1" y="-1"/>
            <a:ext cx="12192001" cy="6867185"/>
          </a:xfrm>
          <a:prstGeom prst="rect">
            <a:avLst/>
          </a:prstGeom>
        </p:spPr>
      </p:pic>
      <p:sp>
        <p:nvSpPr>
          <p:cNvPr id="7" name="Speech Bubble: Rectangle with Corners Rounded 6">
            <a:extLst>
              <a:ext uri="{FF2B5EF4-FFF2-40B4-BE49-F238E27FC236}">
                <a16:creationId xmlns:a16="http://schemas.microsoft.com/office/drawing/2014/main" id="{6C0D3DCF-42D3-F2B5-ACBE-531E7636E258}"/>
              </a:ext>
            </a:extLst>
          </p:cNvPr>
          <p:cNvSpPr/>
          <p:nvPr/>
        </p:nvSpPr>
        <p:spPr>
          <a:xfrm>
            <a:off x="2121878" y="2244968"/>
            <a:ext cx="1078523" cy="785445"/>
          </a:xfrm>
          <a:prstGeom prst="wedgeRoundRectCallout">
            <a:avLst>
              <a:gd name="adj1" fmla="val 43683"/>
              <a:gd name="adj2" fmla="val 90761"/>
              <a:gd name="adj3" fmla="val 16667"/>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 bucket</a:t>
            </a:r>
          </a:p>
        </p:txBody>
      </p:sp>
      <p:sp>
        <p:nvSpPr>
          <p:cNvPr id="8" name="Speech Bubble: Rectangle with Corners Rounded 7">
            <a:extLst>
              <a:ext uri="{FF2B5EF4-FFF2-40B4-BE49-F238E27FC236}">
                <a16:creationId xmlns:a16="http://schemas.microsoft.com/office/drawing/2014/main" id="{42B978BC-1D35-4CC1-96B2-F2D76C37B538}"/>
              </a:ext>
            </a:extLst>
          </p:cNvPr>
          <p:cNvSpPr/>
          <p:nvPr/>
        </p:nvSpPr>
        <p:spPr>
          <a:xfrm>
            <a:off x="6096000" y="2168768"/>
            <a:ext cx="1236785" cy="785445"/>
          </a:xfrm>
          <a:prstGeom prst="wedgeRoundRectCallout">
            <a:avLst>
              <a:gd name="adj1" fmla="val 43683"/>
              <a:gd name="adj2" fmla="val 90761"/>
              <a:gd name="adj3" fmla="val 16667"/>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EC2 instances</a:t>
            </a:r>
          </a:p>
        </p:txBody>
      </p:sp>
      <p:sp>
        <p:nvSpPr>
          <p:cNvPr id="9" name="Speech Bubble: Rectangle with Corners Rounded 8">
            <a:extLst>
              <a:ext uri="{FF2B5EF4-FFF2-40B4-BE49-F238E27FC236}">
                <a16:creationId xmlns:a16="http://schemas.microsoft.com/office/drawing/2014/main" id="{A06BB4F5-C18A-3A38-58A8-DFB33820D093}"/>
              </a:ext>
            </a:extLst>
          </p:cNvPr>
          <p:cNvSpPr/>
          <p:nvPr/>
        </p:nvSpPr>
        <p:spPr>
          <a:xfrm>
            <a:off x="4314092" y="779583"/>
            <a:ext cx="1453663" cy="785445"/>
          </a:xfrm>
          <a:prstGeom prst="wedgeRoundRectCallout">
            <a:avLst>
              <a:gd name="adj1" fmla="val 43683"/>
              <a:gd name="adj2" fmla="val 90761"/>
              <a:gd name="adj3" fmla="val 16667"/>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DynamoDB database</a:t>
            </a:r>
          </a:p>
        </p:txBody>
      </p:sp>
      <p:sp>
        <p:nvSpPr>
          <p:cNvPr id="10" name="Speech Bubble: Rectangle with Corners Rounded 9">
            <a:extLst>
              <a:ext uri="{FF2B5EF4-FFF2-40B4-BE49-F238E27FC236}">
                <a16:creationId xmlns:a16="http://schemas.microsoft.com/office/drawing/2014/main" id="{9B55DDBC-E64B-5DC6-465E-398EA74629A4}"/>
              </a:ext>
            </a:extLst>
          </p:cNvPr>
          <p:cNvSpPr/>
          <p:nvPr/>
        </p:nvSpPr>
        <p:spPr>
          <a:xfrm>
            <a:off x="1582616" y="4472354"/>
            <a:ext cx="1078524" cy="803028"/>
          </a:xfrm>
          <a:prstGeom prst="wedgeRoundRectCallout">
            <a:avLst>
              <a:gd name="adj1" fmla="val 43683"/>
              <a:gd name="adj2" fmla="val 90761"/>
              <a:gd name="adj3" fmla="val 16667"/>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VPC</a:t>
            </a:r>
            <a:endParaRPr lang="en-US" dirty="0"/>
          </a:p>
        </p:txBody>
      </p:sp>
    </p:spTree>
    <p:extLst>
      <p:ext uri="{BB962C8B-B14F-4D97-AF65-F5344CB8AC3E}">
        <p14:creationId xmlns:p14="http://schemas.microsoft.com/office/powerpoint/2010/main" val="4015369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ss, outdoor, sky, mountain&#10;&#10;Description automatically generated">
            <a:extLst>
              <a:ext uri="{FF2B5EF4-FFF2-40B4-BE49-F238E27FC236}">
                <a16:creationId xmlns:a16="http://schemas.microsoft.com/office/drawing/2014/main" id="{1708C650-F7D3-8173-18F4-970FD5724488}"/>
              </a:ext>
            </a:extLst>
          </p:cNvPr>
          <p:cNvPicPr>
            <a:picLocks noChangeAspect="1"/>
          </p:cNvPicPr>
          <p:nvPr/>
        </p:nvPicPr>
        <p:blipFill rotWithShape="1">
          <a:blip r:embed="rId3">
            <a:extLst>
              <a:ext uri="{28A0092B-C50C-407E-A947-70E740481C1C}">
                <a14:useLocalDpi xmlns:a14="http://schemas.microsoft.com/office/drawing/2010/main" val="0"/>
              </a:ext>
            </a:extLst>
          </a:blip>
          <a:srcRect t="11783"/>
          <a:stretch/>
        </p:blipFill>
        <p:spPr>
          <a:xfrm>
            <a:off x="-1" y="-1"/>
            <a:ext cx="12192001" cy="6867185"/>
          </a:xfrm>
          <a:prstGeom prst="rect">
            <a:avLst/>
          </a:prstGeom>
        </p:spPr>
      </p:pic>
      <p:sp>
        <p:nvSpPr>
          <p:cNvPr id="7" name="Speech Bubble: Rectangle with Corners Rounded 6">
            <a:extLst>
              <a:ext uri="{FF2B5EF4-FFF2-40B4-BE49-F238E27FC236}">
                <a16:creationId xmlns:a16="http://schemas.microsoft.com/office/drawing/2014/main" id="{6C0D3DCF-42D3-F2B5-ACBE-531E7636E258}"/>
              </a:ext>
            </a:extLst>
          </p:cNvPr>
          <p:cNvSpPr/>
          <p:nvPr/>
        </p:nvSpPr>
        <p:spPr>
          <a:xfrm>
            <a:off x="2121878" y="2244968"/>
            <a:ext cx="1078523" cy="785445"/>
          </a:xfrm>
          <a:prstGeom prst="wedgeRoundRectCallout">
            <a:avLst>
              <a:gd name="adj1" fmla="val 43683"/>
              <a:gd name="adj2" fmla="val 90761"/>
              <a:gd name="adj3" fmla="val 16667"/>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 bucket</a:t>
            </a:r>
          </a:p>
        </p:txBody>
      </p:sp>
      <p:sp>
        <p:nvSpPr>
          <p:cNvPr id="8" name="Speech Bubble: Rectangle with Corners Rounded 7">
            <a:extLst>
              <a:ext uri="{FF2B5EF4-FFF2-40B4-BE49-F238E27FC236}">
                <a16:creationId xmlns:a16="http://schemas.microsoft.com/office/drawing/2014/main" id="{42B978BC-1D35-4CC1-96B2-F2D76C37B538}"/>
              </a:ext>
            </a:extLst>
          </p:cNvPr>
          <p:cNvSpPr/>
          <p:nvPr/>
        </p:nvSpPr>
        <p:spPr>
          <a:xfrm>
            <a:off x="6096000" y="2168768"/>
            <a:ext cx="1236785" cy="785445"/>
          </a:xfrm>
          <a:prstGeom prst="wedgeRoundRectCallout">
            <a:avLst>
              <a:gd name="adj1" fmla="val 43683"/>
              <a:gd name="adj2" fmla="val 90761"/>
              <a:gd name="adj3" fmla="val 16667"/>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EC2 instances</a:t>
            </a:r>
          </a:p>
        </p:txBody>
      </p:sp>
      <p:sp>
        <p:nvSpPr>
          <p:cNvPr id="9" name="Speech Bubble: Rectangle with Corners Rounded 8">
            <a:extLst>
              <a:ext uri="{FF2B5EF4-FFF2-40B4-BE49-F238E27FC236}">
                <a16:creationId xmlns:a16="http://schemas.microsoft.com/office/drawing/2014/main" id="{A06BB4F5-C18A-3A38-58A8-DFB33820D093}"/>
              </a:ext>
            </a:extLst>
          </p:cNvPr>
          <p:cNvSpPr/>
          <p:nvPr/>
        </p:nvSpPr>
        <p:spPr>
          <a:xfrm>
            <a:off x="4314092" y="779583"/>
            <a:ext cx="1453663" cy="785445"/>
          </a:xfrm>
          <a:prstGeom prst="wedgeRoundRectCallout">
            <a:avLst>
              <a:gd name="adj1" fmla="val 43683"/>
              <a:gd name="adj2" fmla="val 90761"/>
              <a:gd name="adj3" fmla="val 16667"/>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DynamoDB database</a:t>
            </a:r>
          </a:p>
        </p:txBody>
      </p:sp>
      <p:sp>
        <p:nvSpPr>
          <p:cNvPr id="10" name="Speech Bubble: Rectangle with Corners Rounded 9">
            <a:extLst>
              <a:ext uri="{FF2B5EF4-FFF2-40B4-BE49-F238E27FC236}">
                <a16:creationId xmlns:a16="http://schemas.microsoft.com/office/drawing/2014/main" id="{9B55DDBC-E64B-5DC6-465E-398EA74629A4}"/>
              </a:ext>
            </a:extLst>
          </p:cNvPr>
          <p:cNvSpPr/>
          <p:nvPr/>
        </p:nvSpPr>
        <p:spPr>
          <a:xfrm>
            <a:off x="1582616" y="4472354"/>
            <a:ext cx="1078524" cy="803028"/>
          </a:xfrm>
          <a:prstGeom prst="wedgeRoundRectCallout">
            <a:avLst>
              <a:gd name="adj1" fmla="val 43683"/>
              <a:gd name="adj2" fmla="val 90761"/>
              <a:gd name="adj3" fmla="val 16667"/>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VPC</a:t>
            </a:r>
            <a:endParaRPr lang="en-US" dirty="0"/>
          </a:p>
        </p:txBody>
      </p:sp>
      <p:sp>
        <p:nvSpPr>
          <p:cNvPr id="11" name="Speech Bubble: Rectangle with Corners Rounded 10">
            <a:extLst>
              <a:ext uri="{FF2B5EF4-FFF2-40B4-BE49-F238E27FC236}">
                <a16:creationId xmlns:a16="http://schemas.microsoft.com/office/drawing/2014/main" id="{C61B46CA-2C00-AC99-0D0D-4412E1B58B58}"/>
              </a:ext>
            </a:extLst>
          </p:cNvPr>
          <p:cNvSpPr/>
          <p:nvPr/>
        </p:nvSpPr>
        <p:spPr>
          <a:xfrm>
            <a:off x="9624647" y="4489937"/>
            <a:ext cx="1406768" cy="785445"/>
          </a:xfrm>
          <a:prstGeom prst="wedgeRoundRectCallout">
            <a:avLst>
              <a:gd name="adj1" fmla="val -144361"/>
              <a:gd name="adj2" fmla="val -9239"/>
              <a:gd name="adj3" fmla="val 16667"/>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Security boundary</a:t>
            </a:r>
          </a:p>
        </p:txBody>
      </p:sp>
      <p:sp>
        <p:nvSpPr>
          <p:cNvPr id="2" name="Rectangle 1">
            <a:extLst>
              <a:ext uri="{FF2B5EF4-FFF2-40B4-BE49-F238E27FC236}">
                <a16:creationId xmlns:a16="http://schemas.microsoft.com/office/drawing/2014/main" id="{9F379FF2-6CAC-5375-C632-08A1FEEC5ACC}"/>
              </a:ext>
            </a:extLst>
          </p:cNvPr>
          <p:cNvSpPr/>
          <p:nvPr/>
        </p:nvSpPr>
        <p:spPr>
          <a:xfrm>
            <a:off x="10070124" y="615459"/>
            <a:ext cx="2121876" cy="674079"/>
          </a:xfrm>
          <a:prstGeom prst="rect">
            <a:avLst/>
          </a:prstGeom>
          <a:no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peech Bubble: Rectangle with Corners Rounded 11">
            <a:extLst>
              <a:ext uri="{FF2B5EF4-FFF2-40B4-BE49-F238E27FC236}">
                <a16:creationId xmlns:a16="http://schemas.microsoft.com/office/drawing/2014/main" id="{5D656CC1-7DE0-69B8-7281-79244DD7D165}"/>
              </a:ext>
            </a:extLst>
          </p:cNvPr>
          <p:cNvSpPr/>
          <p:nvPr/>
        </p:nvSpPr>
        <p:spPr>
          <a:xfrm>
            <a:off x="7772402" y="304804"/>
            <a:ext cx="2121876" cy="433750"/>
          </a:xfrm>
          <a:prstGeom prst="wedgeRoundRectCallout">
            <a:avLst>
              <a:gd name="adj1" fmla="val 58137"/>
              <a:gd name="adj2" fmla="val 112181"/>
              <a:gd name="adj3" fmla="val 16667"/>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Industrial area</a:t>
            </a:r>
          </a:p>
        </p:txBody>
      </p:sp>
      <p:cxnSp>
        <p:nvCxnSpPr>
          <p:cNvPr id="4" name="Straight Connector 3">
            <a:extLst>
              <a:ext uri="{FF2B5EF4-FFF2-40B4-BE49-F238E27FC236}">
                <a16:creationId xmlns:a16="http://schemas.microsoft.com/office/drawing/2014/main" id="{7C7C344B-A4C2-0529-C1C6-1ED67630AED7}"/>
              </a:ext>
            </a:extLst>
          </p:cNvPr>
          <p:cNvCxnSpPr>
            <a:cxnSpLocks/>
          </p:cNvCxnSpPr>
          <p:nvPr/>
        </p:nvCxnSpPr>
        <p:spPr>
          <a:xfrm flipV="1">
            <a:off x="3200401" y="2954213"/>
            <a:ext cx="2895599" cy="375141"/>
          </a:xfrm>
          <a:prstGeom prst="line">
            <a:avLst/>
          </a:prstGeom>
          <a:no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D54E20A6-241E-36A4-0F03-8B1D0C9DF344}"/>
              </a:ext>
            </a:extLst>
          </p:cNvPr>
          <p:cNvCxnSpPr>
            <a:cxnSpLocks/>
          </p:cNvCxnSpPr>
          <p:nvPr/>
        </p:nvCxnSpPr>
        <p:spPr>
          <a:xfrm flipH="1" flipV="1">
            <a:off x="5767755" y="1922585"/>
            <a:ext cx="328245" cy="322383"/>
          </a:xfrm>
          <a:prstGeom prst="line">
            <a:avLst/>
          </a:prstGeom>
          <a:noFill/>
          <a:ln w="57150">
            <a:solidFill>
              <a:srgbClr val="FF9900"/>
            </a:solidFill>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18608281-E4BF-F077-01DE-7A5C5F2CFE2A}"/>
              </a:ext>
            </a:extLst>
          </p:cNvPr>
          <p:cNvSpPr txBox="1"/>
          <p:nvPr/>
        </p:nvSpPr>
        <p:spPr>
          <a:xfrm>
            <a:off x="2754924" y="4245119"/>
            <a:ext cx="691661" cy="708839"/>
          </a:xfrm>
          <a:prstGeom prst="roundRect">
            <a:avLst/>
          </a:prstGeom>
          <a:solidFill>
            <a:srgbClr val="FF9900"/>
          </a:solidFill>
        </p:spPr>
        <p:txBody>
          <a:bodyPr wrap="square" rtlCol="0">
            <a:spAutoFit/>
          </a:bodyPr>
          <a:lstStyle/>
          <a:p>
            <a:pPr algn="ctr"/>
            <a:r>
              <a:rPr lang="en-US" sz="3600" dirty="0">
                <a:solidFill>
                  <a:schemeClr val="bg1"/>
                </a:solidFill>
              </a:rPr>
              <a:t>??</a:t>
            </a:r>
          </a:p>
        </p:txBody>
      </p:sp>
    </p:spTree>
    <p:extLst>
      <p:ext uri="{BB962C8B-B14F-4D97-AF65-F5344CB8AC3E}">
        <p14:creationId xmlns:p14="http://schemas.microsoft.com/office/powerpoint/2010/main" val="309888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P spid="12"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playing with toys&#10;&#10;Description automatically generated with medium confidence">
            <a:extLst>
              <a:ext uri="{FF2B5EF4-FFF2-40B4-BE49-F238E27FC236}">
                <a16:creationId xmlns:a16="http://schemas.microsoft.com/office/drawing/2014/main" id="{8325CA77-C6F4-C5CD-29B4-A70A8145DCA7}"/>
              </a:ext>
            </a:extLst>
          </p:cNvPr>
          <p:cNvPicPr>
            <a:picLocks noChangeAspect="1"/>
          </p:cNvPicPr>
          <p:nvPr/>
        </p:nvPicPr>
        <p:blipFill rotWithShape="1">
          <a:blip r:embed="rId3">
            <a:extLst>
              <a:ext uri="{28A0092B-C50C-407E-A947-70E740481C1C}">
                <a14:useLocalDpi xmlns:a14="http://schemas.microsoft.com/office/drawing/2010/main" val="0"/>
              </a:ext>
            </a:extLst>
          </a:blip>
          <a:srcRect t="11369" b="2320"/>
          <a:stretch/>
        </p:blipFill>
        <p:spPr>
          <a:xfrm>
            <a:off x="0" y="0"/>
            <a:ext cx="12192000" cy="6858000"/>
          </a:xfrm>
          <a:prstGeom prst="rect">
            <a:avLst/>
          </a:prstGeom>
        </p:spPr>
      </p:pic>
    </p:spTree>
    <p:extLst>
      <p:ext uri="{BB962C8B-B14F-4D97-AF65-F5344CB8AC3E}">
        <p14:creationId xmlns:p14="http://schemas.microsoft.com/office/powerpoint/2010/main" val="3146447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a:xfrm>
            <a:off x="5073227" y="469054"/>
            <a:ext cx="6429925" cy="5919895"/>
          </a:xfrm>
        </p:spPr>
        <p:txBody>
          <a:bodyPr/>
          <a:lstStyle/>
          <a:p>
            <a:pPr marL="0" indent="0">
              <a:spcBef>
                <a:spcPts val="600"/>
              </a:spcBef>
              <a:spcAft>
                <a:spcPts val="300"/>
              </a:spcAft>
              <a:buSzPct val="100000"/>
              <a:buNone/>
            </a:pPr>
            <a:r>
              <a:rPr lang="en-US" sz="2600" dirty="0"/>
              <a:t>Course Introduction</a:t>
            </a:r>
          </a:p>
          <a:p>
            <a:pPr marL="0" indent="0">
              <a:spcBef>
                <a:spcPts val="600"/>
              </a:spcBef>
              <a:spcAft>
                <a:spcPts val="300"/>
              </a:spcAft>
              <a:buSzPct val="100000"/>
              <a:buNone/>
            </a:pPr>
            <a:r>
              <a:rPr lang="en-US" sz="2600" dirty="0"/>
              <a:t>AWS Cloud Practitioner Refresher</a:t>
            </a:r>
          </a:p>
          <a:p>
            <a:pPr marL="0" indent="0">
              <a:spcBef>
                <a:spcPts val="600"/>
              </a:spcBef>
              <a:spcAft>
                <a:spcPts val="300"/>
              </a:spcAft>
              <a:buSzPct val="100000"/>
              <a:buNone/>
            </a:pPr>
            <a:r>
              <a:rPr lang="en-US" sz="2600" dirty="0"/>
              <a:t>Authentication and Authorization – Identity and Access Management (IAM)</a:t>
            </a:r>
          </a:p>
          <a:p>
            <a:pPr marL="0" indent="0">
              <a:spcBef>
                <a:spcPts val="600"/>
              </a:spcBef>
              <a:spcAft>
                <a:spcPts val="300"/>
              </a:spcAft>
              <a:buSzPct val="100000"/>
              <a:buNone/>
            </a:pPr>
            <a:r>
              <a:rPr lang="en-US" sz="2600" dirty="0"/>
              <a:t>Compute</a:t>
            </a:r>
          </a:p>
          <a:p>
            <a:pPr marL="0" indent="0">
              <a:spcBef>
                <a:spcPts val="600"/>
              </a:spcBef>
              <a:spcAft>
                <a:spcPts val="300"/>
              </a:spcAft>
              <a:buSzPct val="100000"/>
              <a:buNone/>
            </a:pPr>
            <a:r>
              <a:rPr lang="en-US" sz="2600" dirty="0"/>
              <a:t>Elastic Load Balancing and Auto Scaling</a:t>
            </a:r>
          </a:p>
          <a:p>
            <a:pPr marL="0" indent="0">
              <a:spcBef>
                <a:spcPts val="600"/>
              </a:spcBef>
              <a:spcAft>
                <a:spcPts val="300"/>
              </a:spcAft>
              <a:buSzPct val="100000"/>
              <a:buNone/>
            </a:pPr>
            <a:r>
              <a:rPr lang="en-US" sz="2600" dirty="0"/>
              <a:t>Networking </a:t>
            </a:r>
          </a:p>
          <a:p>
            <a:pPr marL="0" indent="0">
              <a:spcBef>
                <a:spcPts val="600"/>
              </a:spcBef>
              <a:spcAft>
                <a:spcPts val="300"/>
              </a:spcAft>
              <a:buSzPct val="100000"/>
              <a:buNone/>
            </a:pPr>
            <a:r>
              <a:rPr lang="en-US" sz="2600" dirty="0"/>
              <a:t>Storage</a:t>
            </a:r>
          </a:p>
          <a:p>
            <a:pPr marL="0" indent="0">
              <a:spcBef>
                <a:spcPts val="600"/>
              </a:spcBef>
              <a:spcAft>
                <a:spcPts val="300"/>
              </a:spcAft>
              <a:buSzPct val="100000"/>
              <a:buNone/>
            </a:pPr>
            <a:r>
              <a:rPr lang="en-US" sz="2600" dirty="0"/>
              <a:t>Databases</a:t>
            </a:r>
          </a:p>
          <a:p>
            <a:pPr marL="0" indent="0">
              <a:spcBef>
                <a:spcPts val="600"/>
              </a:spcBef>
              <a:spcAft>
                <a:spcPts val="300"/>
              </a:spcAft>
              <a:buSzPct val="100000"/>
              <a:buNone/>
            </a:pPr>
            <a:r>
              <a:rPr lang="en-US" sz="2600" dirty="0"/>
              <a:t>Data Migration and Transfer</a:t>
            </a:r>
          </a:p>
          <a:p>
            <a:pPr marL="0" indent="0">
              <a:spcBef>
                <a:spcPts val="600"/>
              </a:spcBef>
              <a:spcAft>
                <a:spcPts val="300"/>
              </a:spcAft>
              <a:buSzPct val="100000"/>
              <a:buNone/>
            </a:pPr>
            <a:r>
              <a:rPr lang="en-US" sz="2600" dirty="0"/>
              <a:t>Analytics</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Course Outline (Part 1)</a:t>
            </a:r>
          </a:p>
        </p:txBody>
      </p:sp>
    </p:spTree>
    <p:extLst>
      <p:ext uri="{BB962C8B-B14F-4D97-AF65-F5344CB8AC3E}">
        <p14:creationId xmlns:p14="http://schemas.microsoft.com/office/powerpoint/2010/main" val="168897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E465B23-A320-4885-A207-73E409D49104}"/>
              </a:ext>
            </a:extLst>
          </p:cNvPr>
          <p:cNvSpPr>
            <a:spLocks noGrp="1"/>
          </p:cNvSpPr>
          <p:nvPr>
            <p:ph type="body" sz="quarter" idx="10"/>
          </p:nvPr>
        </p:nvSpPr>
        <p:spPr/>
        <p:txBody>
          <a:bodyPr/>
          <a:lstStyle/>
          <a:p>
            <a:pPr marL="0" indent="0">
              <a:spcBef>
                <a:spcPts val="600"/>
              </a:spcBef>
              <a:spcAft>
                <a:spcPts val="300"/>
              </a:spcAft>
              <a:buSzPct val="100000"/>
              <a:buNone/>
            </a:pPr>
            <a:r>
              <a:rPr lang="en-US" sz="2600" dirty="0"/>
              <a:t>Monitoring</a:t>
            </a:r>
          </a:p>
          <a:p>
            <a:pPr marL="0" indent="0">
              <a:spcBef>
                <a:spcPts val="600"/>
              </a:spcBef>
              <a:spcAft>
                <a:spcPts val="300"/>
              </a:spcAft>
              <a:buSzPct val="100000"/>
              <a:buNone/>
            </a:pPr>
            <a:r>
              <a:rPr lang="en-US" sz="2600" dirty="0"/>
              <a:t>Security and Compliance</a:t>
            </a:r>
          </a:p>
          <a:p>
            <a:pPr marL="0" indent="0">
              <a:spcBef>
                <a:spcPts val="600"/>
              </a:spcBef>
              <a:spcAft>
                <a:spcPts val="300"/>
              </a:spcAft>
              <a:buSzPct val="100000"/>
              <a:buNone/>
            </a:pPr>
            <a:r>
              <a:rPr lang="en-US" sz="2600" dirty="0"/>
              <a:t>Automation and Governance</a:t>
            </a:r>
          </a:p>
          <a:p>
            <a:pPr marL="0" indent="0">
              <a:spcBef>
                <a:spcPts val="600"/>
              </a:spcBef>
              <a:spcAft>
                <a:spcPts val="300"/>
              </a:spcAft>
              <a:buSzPct val="100000"/>
              <a:buNone/>
            </a:pPr>
            <a:r>
              <a:rPr lang="en-US" sz="2600" dirty="0"/>
              <a:t>DNS and Network Routing</a:t>
            </a:r>
          </a:p>
          <a:p>
            <a:pPr marL="0" indent="0">
              <a:spcBef>
                <a:spcPts val="600"/>
              </a:spcBef>
              <a:spcAft>
                <a:spcPts val="300"/>
              </a:spcAft>
              <a:buSzPct val="100000"/>
              <a:buNone/>
            </a:pPr>
            <a:r>
              <a:rPr lang="en-US" sz="2600" dirty="0"/>
              <a:t>Application Integration</a:t>
            </a:r>
          </a:p>
          <a:p>
            <a:pPr marL="0" indent="0">
              <a:spcBef>
                <a:spcPts val="600"/>
              </a:spcBef>
              <a:spcAft>
                <a:spcPts val="300"/>
              </a:spcAft>
              <a:buSzPct val="100000"/>
              <a:buNone/>
            </a:pPr>
            <a:r>
              <a:rPr lang="en-US" sz="2600" dirty="0"/>
              <a:t>Machine Learning</a:t>
            </a:r>
          </a:p>
          <a:p>
            <a:pPr marL="0" indent="0">
              <a:spcBef>
                <a:spcPts val="600"/>
              </a:spcBef>
              <a:spcAft>
                <a:spcPts val="300"/>
              </a:spcAft>
              <a:buSzPct val="100000"/>
              <a:buNone/>
            </a:pPr>
            <a:r>
              <a:rPr lang="en-US" sz="2600" dirty="0"/>
              <a:t>Backup and Recovery</a:t>
            </a:r>
          </a:p>
          <a:p>
            <a:pPr marL="0" indent="0">
              <a:spcBef>
                <a:spcPts val="600"/>
              </a:spcBef>
              <a:spcAft>
                <a:spcPts val="300"/>
              </a:spcAft>
              <a:buSzPct val="100000"/>
              <a:buNone/>
            </a:pPr>
            <a:r>
              <a:rPr lang="en-US" sz="2600" dirty="0"/>
              <a:t>Billing and Pricing</a:t>
            </a:r>
          </a:p>
          <a:p>
            <a:pPr marL="0" indent="0">
              <a:spcBef>
                <a:spcPts val="600"/>
              </a:spcBef>
              <a:spcAft>
                <a:spcPts val="300"/>
              </a:spcAft>
              <a:buSzPct val="100000"/>
              <a:buNone/>
            </a:pPr>
            <a:r>
              <a:rPr lang="en-US" sz="2600" dirty="0"/>
              <a:t>The Well-Architected Framework</a:t>
            </a:r>
          </a:p>
          <a:p>
            <a:pPr marL="0" indent="0">
              <a:spcBef>
                <a:spcPts val="600"/>
              </a:spcBef>
              <a:spcAft>
                <a:spcPts val="300"/>
              </a:spcAft>
              <a:buSzPct val="100000"/>
              <a:buNone/>
            </a:pPr>
            <a:r>
              <a:rPr lang="en-US" sz="2600" dirty="0"/>
              <a:t>Preparing for the Exam</a:t>
            </a:r>
          </a:p>
        </p:txBody>
      </p:sp>
      <p:sp>
        <p:nvSpPr>
          <p:cNvPr id="10" name="Content Placeholder 9">
            <a:extLst>
              <a:ext uri="{FF2B5EF4-FFF2-40B4-BE49-F238E27FC236}">
                <a16:creationId xmlns:a16="http://schemas.microsoft.com/office/drawing/2014/main" id="{3E9F2FF3-20A1-4B85-885E-44F502BCCC2A}"/>
              </a:ext>
            </a:extLst>
          </p:cNvPr>
          <p:cNvSpPr>
            <a:spLocks noGrp="1"/>
          </p:cNvSpPr>
          <p:nvPr>
            <p:ph sz="quarter" idx="14"/>
          </p:nvPr>
        </p:nvSpPr>
        <p:spPr/>
        <p:txBody>
          <a:bodyPr/>
          <a:lstStyle/>
          <a:p>
            <a:r>
              <a:rPr lang="en-US" dirty="0"/>
              <a:t>Course Outline</a:t>
            </a:r>
            <a:br>
              <a:rPr lang="en-US" dirty="0"/>
            </a:br>
            <a:r>
              <a:rPr lang="en-US" dirty="0"/>
              <a:t>(Part 2)</a:t>
            </a:r>
          </a:p>
        </p:txBody>
      </p:sp>
    </p:spTree>
    <p:extLst>
      <p:ext uri="{BB962C8B-B14F-4D97-AF65-F5344CB8AC3E}">
        <p14:creationId xmlns:p14="http://schemas.microsoft.com/office/powerpoint/2010/main" val="25906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Title 2">
            <a:extLst>
              <a:ext uri="{FF2B5EF4-FFF2-40B4-BE49-F238E27FC236}">
                <a16:creationId xmlns:a16="http://schemas.microsoft.com/office/drawing/2014/main" id="{6AD58431-84C2-48EB-B400-3BE5A01E6F6B}"/>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200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sp>
        <p:nvSpPr>
          <p:cNvPr id="8" name="Title 2">
            <a:extLst>
              <a:ext uri="{FF2B5EF4-FFF2-40B4-BE49-F238E27FC236}">
                <a16:creationId xmlns:a16="http://schemas.microsoft.com/office/drawing/2014/main" id="{FF21ECC9-CE8B-4845-8C00-8BC81734EC42}"/>
              </a:ext>
            </a:extLst>
          </p:cNvPr>
          <p:cNvSpPr txBox="1">
            <a:spLocks/>
          </p:cNvSpPr>
          <p:nvPr/>
        </p:nvSpPr>
        <p:spPr>
          <a:xfrm>
            <a:off x="593659" y="5234152"/>
            <a:ext cx="10466557"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spcBef>
                <a:spcPts val="600"/>
              </a:spcBef>
              <a:spcAft>
                <a:spcPts val="600"/>
              </a:spcAft>
              <a:buClrTx/>
              <a:buSzTx/>
              <a:buFontTx/>
              <a:buNone/>
              <a:tabLst/>
              <a:defRPr/>
            </a:pPr>
            <a:r>
              <a:rPr kumimoji="0" lang="en-US" sz="4000" i="0" u="none" strike="noStrike" kern="1200" cap="none" normalizeH="0" noProof="0" dirty="0">
                <a:ln>
                  <a:noFill/>
                </a:ln>
                <a:solidFill>
                  <a:prstClr val="black"/>
                </a:solidFill>
                <a:effectLst/>
                <a:uLnTx/>
                <a:uFillTx/>
                <a:latin typeface="Trebuchet MS" panose="020B0603020202020204" pitchFamily="34" charset="0"/>
                <a:ea typeface="+mn-ea"/>
                <a:cs typeface="+mn-cs"/>
              </a:rPr>
              <a:t>Creating an AWS Account for Labs</a:t>
            </a:r>
          </a:p>
        </p:txBody>
      </p:sp>
      <p:pic>
        <p:nvPicPr>
          <p:cNvPr id="9" name="Picture 8" descr="A picture containing text, tableware, plate, dishware&#10;&#10;Description automatically generated">
            <a:extLst>
              <a:ext uri="{FF2B5EF4-FFF2-40B4-BE49-F238E27FC236}">
                <a16:creationId xmlns:a16="http://schemas.microsoft.com/office/drawing/2014/main" id="{A8BE12C6-3888-2439-BDF2-D400E5AFE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965"/>
            <a:ext cx="1339660" cy="801563"/>
          </a:xfrm>
          <a:prstGeom prst="rect">
            <a:avLst/>
          </a:prstGeom>
        </p:spPr>
      </p:pic>
      <p:pic>
        <p:nvPicPr>
          <p:cNvPr id="10" name="Picture 9" descr="A blue sign with white text&#10;&#10;Description automatically generated with medium confidence">
            <a:extLst>
              <a:ext uri="{FF2B5EF4-FFF2-40B4-BE49-F238E27FC236}">
                <a16:creationId xmlns:a16="http://schemas.microsoft.com/office/drawing/2014/main" id="{4C12D8B4-C57E-5D35-69E5-80201089292A}"/>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371745" y="597758"/>
            <a:ext cx="1283529" cy="1321975"/>
          </a:xfrm>
          <a:prstGeom prst="rect">
            <a:avLst/>
          </a:prstGeom>
        </p:spPr>
      </p:pic>
    </p:spTree>
    <p:extLst>
      <p:ext uri="{BB962C8B-B14F-4D97-AF65-F5344CB8AC3E}">
        <p14:creationId xmlns:p14="http://schemas.microsoft.com/office/powerpoint/2010/main" val="3398401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playing with toys&#10;&#10;Description automatically generated with medium confidence">
            <a:extLst>
              <a:ext uri="{FF2B5EF4-FFF2-40B4-BE49-F238E27FC236}">
                <a16:creationId xmlns:a16="http://schemas.microsoft.com/office/drawing/2014/main" id="{8325CA77-C6F4-C5CD-29B4-A70A8145DCA7}"/>
              </a:ext>
            </a:extLst>
          </p:cNvPr>
          <p:cNvPicPr>
            <a:picLocks noChangeAspect="1"/>
          </p:cNvPicPr>
          <p:nvPr/>
        </p:nvPicPr>
        <p:blipFill rotWithShape="1">
          <a:blip r:embed="rId3">
            <a:extLst>
              <a:ext uri="{28A0092B-C50C-407E-A947-70E740481C1C}">
                <a14:useLocalDpi xmlns:a14="http://schemas.microsoft.com/office/drawing/2010/main" val="0"/>
              </a:ext>
            </a:extLst>
          </a:blip>
          <a:srcRect t="11369" b="2320"/>
          <a:stretch/>
        </p:blipFill>
        <p:spPr>
          <a:xfrm>
            <a:off x="0" y="0"/>
            <a:ext cx="12192000" cy="6858000"/>
          </a:xfrm>
          <a:prstGeom prst="rect">
            <a:avLst/>
          </a:prstGeom>
        </p:spPr>
      </p:pic>
    </p:spTree>
    <p:extLst>
      <p:ext uri="{BB962C8B-B14F-4D97-AF65-F5344CB8AC3E}">
        <p14:creationId xmlns:p14="http://schemas.microsoft.com/office/powerpoint/2010/main" val="3619428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B8B034-8D06-44F7-92EA-6E1CB43E957F}"/>
              </a:ext>
            </a:extLst>
          </p:cNvPr>
          <p:cNvSpPr/>
          <p:nvPr/>
        </p:nvSpPr>
        <p:spPr>
          <a:xfrm>
            <a:off x="233133" y="247261"/>
            <a:ext cx="11725734" cy="636347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2">
            <a:extLst>
              <a:ext uri="{FF2B5EF4-FFF2-40B4-BE49-F238E27FC236}">
                <a16:creationId xmlns:a16="http://schemas.microsoft.com/office/drawing/2014/main" id="{7F1853A4-C162-4418-AFBC-B79AA2B4494F}"/>
              </a:ext>
            </a:extLst>
          </p:cNvPr>
          <p:cNvSpPr txBox="1">
            <a:spLocks/>
          </p:cNvSpPr>
          <p:nvPr/>
        </p:nvSpPr>
        <p:spPr>
          <a:xfrm>
            <a:off x="514287" y="3903615"/>
            <a:ext cx="11444580" cy="1695638"/>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12000" i="0" u="none" strike="noStrike" kern="1200" cap="none" spc="200" normalizeH="0" baseline="0" noProof="0" dirty="0">
                <a:ln>
                  <a:noFill/>
                </a:ln>
                <a:solidFill>
                  <a:prstClr val="black"/>
                </a:solidFill>
                <a:effectLst/>
                <a:uLnTx/>
                <a:uFillTx/>
                <a:latin typeface="Trebuchet MS" panose="020B0603020202020204" pitchFamily="34" charset="0"/>
                <a:ea typeface="+mn-ea"/>
                <a:cs typeface="+mn-cs"/>
              </a:rPr>
              <a:t>DEMO</a:t>
            </a:r>
          </a:p>
        </p:txBody>
      </p:sp>
      <p:sp>
        <p:nvSpPr>
          <p:cNvPr id="9" name="Title 2">
            <a:extLst>
              <a:ext uri="{FF2B5EF4-FFF2-40B4-BE49-F238E27FC236}">
                <a16:creationId xmlns:a16="http://schemas.microsoft.com/office/drawing/2014/main" id="{F2E9457B-5AD7-4795-8381-C31CB7064EAB}"/>
              </a:ext>
            </a:extLst>
          </p:cNvPr>
          <p:cNvSpPr txBox="1">
            <a:spLocks/>
          </p:cNvSpPr>
          <p:nvPr/>
        </p:nvSpPr>
        <p:spPr>
          <a:xfrm>
            <a:off x="593659" y="5234152"/>
            <a:ext cx="10466557" cy="1049252"/>
          </a:xfrm>
          <a:prstGeom prst="rect">
            <a:avLst/>
          </a:prstGeom>
          <a:noFill/>
        </p:spPr>
        <p:txBody>
          <a:bodyPr vert="horz" lIns="91440" tIns="45720" rIns="91440" bIns="45720" rtlCol="0" anchor="ctr">
            <a:noAutofit/>
          </a:bodyPr>
          <a:lstStyle>
            <a:lvl1pPr algn="l" defTabSz="914400" rtl="0" eaLnBrk="1" latinLnBrk="0" hangingPunct="1">
              <a:lnSpc>
                <a:spcPct val="100000"/>
              </a:lnSpc>
              <a:spcBef>
                <a:spcPct val="0"/>
              </a:spcBef>
              <a:buNone/>
              <a:defRPr lang="en-US" sz="3200" b="0" kern="1200" cap="none" spc="0" baseline="0">
                <a:solidFill>
                  <a:schemeClr val="tx1"/>
                </a:solidFill>
                <a:effectLst/>
                <a:latin typeface="Trebuchet MS" panose="020B0603020202020204" pitchFamily="34" charset="0"/>
                <a:ea typeface="+mn-ea"/>
                <a:cs typeface="+mn-cs"/>
              </a:defRPr>
            </a:lvl1pPr>
          </a:lstStyle>
          <a:p>
            <a:pPr marL="0" marR="0" lvl="0" indent="0" algn="l" defTabSz="914400" rtl="0" eaLnBrk="1" fontAlgn="auto" latinLnBrk="0" hangingPunct="1">
              <a:spcBef>
                <a:spcPts val="600"/>
              </a:spcBef>
              <a:spcAft>
                <a:spcPts val="600"/>
              </a:spcAft>
              <a:buClrTx/>
              <a:buSzTx/>
              <a:buFontTx/>
              <a:buNone/>
              <a:tabLst/>
              <a:defRPr/>
            </a:pPr>
            <a:r>
              <a:rPr kumimoji="0" lang="en-US" sz="4000" i="0" u="none" strike="noStrike" kern="1200" cap="none" normalizeH="0" noProof="0" dirty="0">
                <a:ln>
                  <a:noFill/>
                </a:ln>
                <a:solidFill>
                  <a:prstClr val="black"/>
                </a:solidFill>
                <a:effectLst/>
                <a:uLnTx/>
                <a:uFillTx/>
                <a:latin typeface="Trebuchet MS" panose="020B0603020202020204" pitchFamily="34" charset="0"/>
                <a:ea typeface="+mn-ea"/>
                <a:cs typeface="+mn-cs"/>
              </a:rPr>
              <a:t>Creating an AWS Budget for Labs</a:t>
            </a:r>
          </a:p>
        </p:txBody>
      </p:sp>
      <p:pic>
        <p:nvPicPr>
          <p:cNvPr id="8" name="Picture 7" descr="A picture containing text, tableware, plate, dishware&#10;&#10;Description automatically generated">
            <a:extLst>
              <a:ext uri="{FF2B5EF4-FFF2-40B4-BE49-F238E27FC236}">
                <a16:creationId xmlns:a16="http://schemas.microsoft.com/office/drawing/2014/main" id="{D6B527EE-B60E-2942-5B81-D860D24D1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906" y="857965"/>
            <a:ext cx="1339660" cy="801563"/>
          </a:xfrm>
          <a:prstGeom prst="rect">
            <a:avLst/>
          </a:prstGeom>
        </p:spPr>
      </p:pic>
      <p:pic>
        <p:nvPicPr>
          <p:cNvPr id="10" name="Picture 9" descr="A blue sign with white text&#10;&#10;Description automatically generated with medium confidence">
            <a:extLst>
              <a:ext uri="{FF2B5EF4-FFF2-40B4-BE49-F238E27FC236}">
                <a16:creationId xmlns:a16="http://schemas.microsoft.com/office/drawing/2014/main" id="{F9229194-EA17-6F5C-9A80-E9ED3CD3382D}"/>
              </a:ext>
            </a:extLst>
          </p:cNvPr>
          <p:cNvPicPr>
            <a:picLocks noChangeAspect="1"/>
          </p:cNvPicPr>
          <p:nvPr/>
        </p:nvPicPr>
        <p:blipFill rotWithShape="1">
          <a:blip r:embed="rId4">
            <a:extLst>
              <a:ext uri="{28A0092B-C50C-407E-A947-70E740481C1C}">
                <a14:useLocalDpi xmlns:a14="http://schemas.microsoft.com/office/drawing/2010/main" val="0"/>
              </a:ext>
            </a:extLst>
          </a:blip>
          <a:srcRect l="25313" r="23829"/>
          <a:stretch/>
        </p:blipFill>
        <p:spPr>
          <a:xfrm>
            <a:off x="10371745" y="597758"/>
            <a:ext cx="1283529" cy="1321975"/>
          </a:xfrm>
          <a:prstGeom prst="rect">
            <a:avLst/>
          </a:prstGeom>
        </p:spPr>
      </p:pic>
    </p:spTree>
    <p:extLst>
      <p:ext uri="{BB962C8B-B14F-4D97-AF65-F5344CB8AC3E}">
        <p14:creationId xmlns:p14="http://schemas.microsoft.com/office/powerpoint/2010/main" val="413001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playing with toys&#10;&#10;Description automatically generated with medium confidence">
            <a:extLst>
              <a:ext uri="{FF2B5EF4-FFF2-40B4-BE49-F238E27FC236}">
                <a16:creationId xmlns:a16="http://schemas.microsoft.com/office/drawing/2014/main" id="{8325CA77-C6F4-C5CD-29B4-A70A8145DCA7}"/>
              </a:ext>
            </a:extLst>
          </p:cNvPr>
          <p:cNvPicPr>
            <a:picLocks noChangeAspect="1"/>
          </p:cNvPicPr>
          <p:nvPr/>
        </p:nvPicPr>
        <p:blipFill rotWithShape="1">
          <a:blip r:embed="rId3">
            <a:extLst>
              <a:ext uri="{28A0092B-C50C-407E-A947-70E740481C1C}">
                <a14:useLocalDpi xmlns:a14="http://schemas.microsoft.com/office/drawing/2010/main" val="0"/>
              </a:ext>
            </a:extLst>
          </a:blip>
          <a:srcRect t="11369" b="2320"/>
          <a:stretch/>
        </p:blipFill>
        <p:spPr>
          <a:xfrm>
            <a:off x="0" y="0"/>
            <a:ext cx="12192000" cy="6858000"/>
          </a:xfrm>
          <a:prstGeom prst="rect">
            <a:avLst/>
          </a:prstGeom>
        </p:spPr>
      </p:pic>
      <p:sp>
        <p:nvSpPr>
          <p:cNvPr id="2" name="Speech Bubble: Rectangle with Corners Rounded 1">
            <a:extLst>
              <a:ext uri="{FF2B5EF4-FFF2-40B4-BE49-F238E27FC236}">
                <a16:creationId xmlns:a16="http://schemas.microsoft.com/office/drawing/2014/main" id="{C657E877-E9CD-CDF1-5010-FBC302F11D9D}"/>
              </a:ext>
            </a:extLst>
          </p:cNvPr>
          <p:cNvSpPr/>
          <p:nvPr/>
        </p:nvSpPr>
        <p:spPr>
          <a:xfrm>
            <a:off x="7876032" y="390144"/>
            <a:ext cx="3803904" cy="2926080"/>
          </a:xfrm>
          <a:prstGeom prst="wedgeRoundRectCallout">
            <a:avLst>
              <a:gd name="adj1" fmla="val 55268"/>
              <a:gd name="adj2" fmla="val -58512"/>
              <a:gd name="adj3" fmla="val 16667"/>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“What do you want to be when you grow up?”</a:t>
            </a:r>
          </a:p>
        </p:txBody>
      </p:sp>
    </p:spTree>
    <p:extLst>
      <p:ext uri="{BB962C8B-B14F-4D97-AF65-F5344CB8AC3E}">
        <p14:creationId xmlns:p14="http://schemas.microsoft.com/office/powerpoint/2010/main" val="2026273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playing with toys&#10;&#10;Description automatically generated with medium confidence">
            <a:extLst>
              <a:ext uri="{FF2B5EF4-FFF2-40B4-BE49-F238E27FC236}">
                <a16:creationId xmlns:a16="http://schemas.microsoft.com/office/drawing/2014/main" id="{8325CA77-C6F4-C5CD-29B4-A70A8145DCA7}"/>
              </a:ext>
            </a:extLst>
          </p:cNvPr>
          <p:cNvPicPr>
            <a:picLocks noChangeAspect="1"/>
          </p:cNvPicPr>
          <p:nvPr/>
        </p:nvPicPr>
        <p:blipFill rotWithShape="1">
          <a:blip r:embed="rId3">
            <a:extLst>
              <a:ext uri="{28A0092B-C50C-407E-A947-70E740481C1C}">
                <a14:useLocalDpi xmlns:a14="http://schemas.microsoft.com/office/drawing/2010/main" val="0"/>
              </a:ext>
            </a:extLst>
          </a:blip>
          <a:srcRect t="11369" b="2320"/>
          <a:stretch/>
        </p:blipFill>
        <p:spPr>
          <a:xfrm>
            <a:off x="0" y="0"/>
            <a:ext cx="12192000" cy="6858000"/>
          </a:xfrm>
          <a:prstGeom prst="rect">
            <a:avLst/>
          </a:prstGeom>
        </p:spPr>
      </p:pic>
      <p:sp>
        <p:nvSpPr>
          <p:cNvPr id="2" name="Speech Bubble: Rectangle with Corners Rounded 1">
            <a:extLst>
              <a:ext uri="{FF2B5EF4-FFF2-40B4-BE49-F238E27FC236}">
                <a16:creationId xmlns:a16="http://schemas.microsoft.com/office/drawing/2014/main" id="{C657E877-E9CD-CDF1-5010-FBC302F11D9D}"/>
              </a:ext>
            </a:extLst>
          </p:cNvPr>
          <p:cNvSpPr/>
          <p:nvPr/>
        </p:nvSpPr>
        <p:spPr>
          <a:xfrm>
            <a:off x="365760" y="4611624"/>
            <a:ext cx="4059936" cy="1008888"/>
          </a:xfrm>
          <a:prstGeom prst="wedgeRoundRectCallout">
            <a:avLst>
              <a:gd name="adj1" fmla="val 54591"/>
              <a:gd name="adj2" fmla="val -164596"/>
              <a:gd name="adj3" fmla="val 16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“An architect.”</a:t>
            </a:r>
          </a:p>
        </p:txBody>
      </p:sp>
    </p:spTree>
    <p:extLst>
      <p:ext uri="{BB962C8B-B14F-4D97-AF65-F5344CB8AC3E}">
        <p14:creationId xmlns:p14="http://schemas.microsoft.com/office/powerpoint/2010/main" val="310846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playing with toys&#10;&#10;Description automatically generated with medium confidence">
            <a:extLst>
              <a:ext uri="{FF2B5EF4-FFF2-40B4-BE49-F238E27FC236}">
                <a16:creationId xmlns:a16="http://schemas.microsoft.com/office/drawing/2014/main" id="{8325CA77-C6F4-C5CD-29B4-A70A8145DCA7}"/>
              </a:ext>
            </a:extLst>
          </p:cNvPr>
          <p:cNvPicPr>
            <a:picLocks noChangeAspect="1"/>
          </p:cNvPicPr>
          <p:nvPr/>
        </p:nvPicPr>
        <p:blipFill rotWithShape="1">
          <a:blip r:embed="rId3">
            <a:extLst>
              <a:ext uri="{28A0092B-C50C-407E-A947-70E740481C1C}">
                <a14:useLocalDpi xmlns:a14="http://schemas.microsoft.com/office/drawing/2010/main" val="0"/>
              </a:ext>
            </a:extLst>
          </a:blip>
          <a:srcRect t="11369" b="2320"/>
          <a:stretch/>
        </p:blipFill>
        <p:spPr>
          <a:xfrm>
            <a:off x="0" y="0"/>
            <a:ext cx="12192000" cy="6858000"/>
          </a:xfrm>
          <a:prstGeom prst="rect">
            <a:avLst/>
          </a:prstGeom>
        </p:spPr>
      </p:pic>
      <p:sp>
        <p:nvSpPr>
          <p:cNvPr id="2" name="Speech Bubble: Rectangle with Corners Rounded 1">
            <a:extLst>
              <a:ext uri="{FF2B5EF4-FFF2-40B4-BE49-F238E27FC236}">
                <a16:creationId xmlns:a16="http://schemas.microsoft.com/office/drawing/2014/main" id="{C657E877-E9CD-CDF1-5010-FBC302F11D9D}"/>
              </a:ext>
            </a:extLst>
          </p:cNvPr>
          <p:cNvSpPr/>
          <p:nvPr/>
        </p:nvSpPr>
        <p:spPr>
          <a:xfrm>
            <a:off x="6809362" y="390144"/>
            <a:ext cx="4870574" cy="2450333"/>
          </a:xfrm>
          <a:prstGeom prst="wedgeRoundRectCallout">
            <a:avLst>
              <a:gd name="adj1" fmla="val 55268"/>
              <a:gd name="adj2" fmla="val -58512"/>
              <a:gd name="adj3" fmla="val 16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“Don’t you mean an AWS Solutions Architect?”</a:t>
            </a:r>
          </a:p>
        </p:txBody>
      </p:sp>
    </p:spTree>
    <p:extLst>
      <p:ext uri="{BB962C8B-B14F-4D97-AF65-F5344CB8AC3E}">
        <p14:creationId xmlns:p14="http://schemas.microsoft.com/office/powerpoint/2010/main" val="3806756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BB2A33-D2EF-1FB0-8E0C-F8E1B729FBA2}"/>
              </a:ext>
            </a:extLst>
          </p:cNvPr>
          <p:cNvSpPr txBox="1"/>
          <p:nvPr/>
        </p:nvSpPr>
        <p:spPr>
          <a:xfrm>
            <a:off x="2676144" y="2767280"/>
            <a:ext cx="6839712" cy="1323439"/>
          </a:xfrm>
          <a:prstGeom prst="rect">
            <a:avLst/>
          </a:prstGeom>
          <a:noFill/>
        </p:spPr>
        <p:txBody>
          <a:bodyPr wrap="square" rtlCol="0">
            <a:spAutoFit/>
          </a:bodyPr>
          <a:lstStyle/>
          <a:p>
            <a:pPr algn="ctr"/>
            <a:r>
              <a:rPr lang="en-US" sz="8000" dirty="0">
                <a:solidFill>
                  <a:schemeClr val="bg1"/>
                </a:solidFill>
              </a:rPr>
              <a:t>Just kidding!</a:t>
            </a:r>
          </a:p>
        </p:txBody>
      </p:sp>
    </p:spTree>
    <p:extLst>
      <p:ext uri="{BB962C8B-B14F-4D97-AF65-F5344CB8AC3E}">
        <p14:creationId xmlns:p14="http://schemas.microsoft.com/office/powerpoint/2010/main" val="698285299"/>
      </p:ext>
    </p:extLst>
  </p:cSld>
  <p:clrMapOvr>
    <a:masterClrMapping/>
  </p:clrMapOvr>
  <mc:AlternateContent xmlns:mc="http://schemas.openxmlformats.org/markup-compatibility/2006" xmlns:p15="http://schemas.microsoft.com/office/powerpoint/2012/main">
    <mc:Choice Requires="p15">
      <p:transition>
        <p15:prstTrans prst="fracture"/>
        <p:sndAc>
          <p:stSnd>
            <p:snd r:embed="rId3" name="voltage.wav"/>
          </p:stSnd>
        </p:sndAc>
      </p:transition>
    </mc:Choice>
    <mc:Fallback xmlns="">
      <p:transition>
        <p:fade/>
        <p:sndAc>
          <p:stSnd>
            <p:snd r:embed="rId4" name="voltage.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A70D29-425F-B1A2-526B-20F9689103C6}"/>
              </a:ext>
            </a:extLst>
          </p:cNvPr>
          <p:cNvPicPr>
            <a:picLocks noChangeAspect="1"/>
          </p:cNvPicPr>
          <p:nvPr/>
        </p:nvPicPr>
        <p:blipFill>
          <a:blip r:embed="rId3"/>
          <a:stretch>
            <a:fillRect/>
          </a:stretch>
        </p:blipFill>
        <p:spPr>
          <a:xfrm>
            <a:off x="754099" y="533244"/>
            <a:ext cx="6477561" cy="2392887"/>
          </a:xfrm>
          <a:prstGeom prst="rect">
            <a:avLst/>
          </a:prstGeom>
          <a:ln>
            <a:solidFill>
              <a:schemeClr val="bg1">
                <a:lumMod val="75000"/>
              </a:schemeClr>
            </a:solidFill>
          </a:ln>
        </p:spPr>
      </p:pic>
      <p:pic>
        <p:nvPicPr>
          <p:cNvPr id="6" name="Picture 5">
            <a:extLst>
              <a:ext uri="{FF2B5EF4-FFF2-40B4-BE49-F238E27FC236}">
                <a16:creationId xmlns:a16="http://schemas.microsoft.com/office/drawing/2014/main" id="{3AC361D0-EC35-9AB2-1F35-926868FFCB00}"/>
              </a:ext>
            </a:extLst>
          </p:cNvPr>
          <p:cNvPicPr>
            <a:picLocks noChangeAspect="1"/>
          </p:cNvPicPr>
          <p:nvPr/>
        </p:nvPicPr>
        <p:blipFill>
          <a:blip r:embed="rId4"/>
          <a:stretch>
            <a:fillRect/>
          </a:stretch>
        </p:blipFill>
        <p:spPr>
          <a:xfrm>
            <a:off x="5262859" y="2727804"/>
            <a:ext cx="6348010" cy="3596952"/>
          </a:xfrm>
          <a:prstGeom prst="rect">
            <a:avLst/>
          </a:prstGeom>
          <a:ln>
            <a:solidFill>
              <a:schemeClr val="bg1">
                <a:lumMod val="75000"/>
              </a:schemeClr>
            </a:solidFill>
          </a:ln>
        </p:spPr>
      </p:pic>
    </p:spTree>
    <p:extLst>
      <p:ext uri="{BB962C8B-B14F-4D97-AF65-F5344CB8AC3E}">
        <p14:creationId xmlns:p14="http://schemas.microsoft.com/office/powerpoint/2010/main" val="3450347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564052E-6A7D-AB38-6D11-EEFFD585AFE9}"/>
              </a:ext>
            </a:extLst>
          </p:cNvPr>
          <p:cNvGrpSpPr/>
          <p:nvPr/>
        </p:nvGrpSpPr>
        <p:grpSpPr>
          <a:xfrm>
            <a:off x="3544066" y="429950"/>
            <a:ext cx="5103868" cy="5998099"/>
            <a:chOff x="3544066" y="429950"/>
            <a:chExt cx="5103868" cy="5998099"/>
          </a:xfrm>
        </p:grpSpPr>
        <p:pic>
          <p:nvPicPr>
            <p:cNvPr id="3" name="Picture 2">
              <a:extLst>
                <a:ext uri="{FF2B5EF4-FFF2-40B4-BE49-F238E27FC236}">
                  <a16:creationId xmlns:a16="http://schemas.microsoft.com/office/drawing/2014/main" id="{BBD1E44E-A724-402D-575F-1D269A4BAC3A}"/>
                </a:ext>
              </a:extLst>
            </p:cNvPr>
            <p:cNvPicPr>
              <a:picLocks noChangeAspect="1"/>
            </p:cNvPicPr>
            <p:nvPr/>
          </p:nvPicPr>
          <p:blipFill>
            <a:blip r:embed="rId3"/>
            <a:stretch>
              <a:fillRect/>
            </a:stretch>
          </p:blipFill>
          <p:spPr>
            <a:xfrm>
              <a:off x="3544066" y="429950"/>
              <a:ext cx="5103868" cy="5998099"/>
            </a:xfrm>
            <a:prstGeom prst="rect">
              <a:avLst/>
            </a:prstGeom>
            <a:ln>
              <a:solidFill>
                <a:schemeClr val="bg1">
                  <a:lumMod val="75000"/>
                </a:schemeClr>
              </a:solidFill>
            </a:ln>
          </p:spPr>
        </p:pic>
        <p:sp>
          <p:nvSpPr>
            <p:cNvPr id="5" name="Rectangle 4">
              <a:extLst>
                <a:ext uri="{FF2B5EF4-FFF2-40B4-BE49-F238E27FC236}">
                  <a16:creationId xmlns:a16="http://schemas.microsoft.com/office/drawing/2014/main" id="{58C95D56-58E5-75D4-39A2-64DF9C36BA32}"/>
                </a:ext>
              </a:extLst>
            </p:cNvPr>
            <p:cNvSpPr/>
            <p:nvPr/>
          </p:nvSpPr>
          <p:spPr>
            <a:xfrm>
              <a:off x="6662057" y="6056416"/>
              <a:ext cx="878774" cy="1900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298C91C2-829A-9A81-649F-F0CD02E0B028}"/>
              </a:ext>
            </a:extLst>
          </p:cNvPr>
          <p:cNvSpPr/>
          <p:nvPr/>
        </p:nvSpPr>
        <p:spPr>
          <a:xfrm>
            <a:off x="7404351" y="1908159"/>
            <a:ext cx="1243583" cy="633160"/>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588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DACD35-6208-7597-C295-0AD89C8CCC7C}"/>
              </a:ext>
            </a:extLst>
          </p:cNvPr>
          <p:cNvPicPr>
            <a:picLocks noChangeAspect="1"/>
          </p:cNvPicPr>
          <p:nvPr/>
        </p:nvPicPr>
        <p:blipFill>
          <a:blip r:embed="rId3"/>
          <a:stretch>
            <a:fillRect/>
          </a:stretch>
        </p:blipFill>
        <p:spPr>
          <a:xfrm>
            <a:off x="2949088" y="857691"/>
            <a:ext cx="6293824" cy="5142617"/>
          </a:xfrm>
          <a:prstGeom prst="rect">
            <a:avLst/>
          </a:prstGeom>
          <a:ln>
            <a:solidFill>
              <a:schemeClr val="bg1">
                <a:lumMod val="75000"/>
              </a:schemeClr>
            </a:solidFill>
          </a:ln>
        </p:spPr>
      </p:pic>
      <p:sp>
        <p:nvSpPr>
          <p:cNvPr id="6" name="Rectangle 5">
            <a:extLst>
              <a:ext uri="{FF2B5EF4-FFF2-40B4-BE49-F238E27FC236}">
                <a16:creationId xmlns:a16="http://schemas.microsoft.com/office/drawing/2014/main" id="{1E190FD1-596C-FE70-0D6E-E9942B1729E8}"/>
              </a:ext>
            </a:extLst>
          </p:cNvPr>
          <p:cNvSpPr/>
          <p:nvPr/>
        </p:nvSpPr>
        <p:spPr>
          <a:xfrm>
            <a:off x="5266793" y="5233250"/>
            <a:ext cx="1680272" cy="719557"/>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955459"/>
      </p:ext>
    </p:extLst>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ZtM">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2969</TotalTime>
  <Words>2803</Words>
  <Application>Microsoft Office PowerPoint</Application>
  <PresentationFormat>Widescreen</PresentationFormat>
  <Paragraphs>227</Paragraphs>
  <Slides>20</Slides>
  <Notes>20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20</vt:i4>
      </vt:variant>
    </vt:vector>
  </HeadingPairs>
  <TitlesOfParts>
    <vt:vector size="33" baseType="lpstr">
      <vt:lpstr>Amazon Ember</vt:lpstr>
      <vt:lpstr>Arial</vt:lpstr>
      <vt:lpstr>Calibri</vt:lpstr>
      <vt:lpstr>Lucida Grande</vt:lpstr>
      <vt:lpstr>Montserrat</vt:lpstr>
      <vt:lpstr>Myriad Pro</vt:lpstr>
      <vt:lpstr>Myriad Pro Light</vt:lpstr>
      <vt:lpstr>PS TT Commons</vt:lpstr>
      <vt:lpstr>PS TT Commons Light</vt:lpstr>
      <vt:lpstr>Trebuchet MS</vt:lpstr>
      <vt:lpstr>Wingdings</vt:lpstr>
      <vt:lpstr>Blank</vt:lpstr>
      <vt:lpstr>ZtM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Israelsen</dc:creator>
  <cp:lastModifiedBy>Amber Israelsen</cp:lastModifiedBy>
  <cp:revision>291</cp:revision>
  <dcterms:created xsi:type="dcterms:W3CDTF">2021-07-31T23:46:42Z</dcterms:created>
  <dcterms:modified xsi:type="dcterms:W3CDTF">2022-09-04T19:07:49Z</dcterms:modified>
</cp:coreProperties>
</file>